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4803130b5fc4af0" /><Relationship Type="http://schemas.openxmlformats.org/officeDocument/2006/relationships/extended-properties" Target="/docProps/app.xml" Id="Rb9d20276365b47be" /><Relationship Type="http://schemas.openxmlformats.org/officeDocument/2006/relationships/officeDocument" Target="/ppt/presentation.xml" Id="R3e597b5f9574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331c377f5451c"/>
  </p:sldMasterIdLst>
  <p:notesMasterIdLst>
    <p:notesMasterId xmlns:r="http://schemas.openxmlformats.org/officeDocument/2006/relationships" r:id="Ra3d1b63ac4664ae5"/>
  </p:notesMasterIdLst>
  <p:sldIdLst>
    <p:sldId xmlns:r="http://schemas.openxmlformats.org/officeDocument/2006/relationships" id="256" r:id="R253b319db1ef4c08"/>
    <p:sldId xmlns:r="http://schemas.openxmlformats.org/officeDocument/2006/relationships" id="257" r:id="Rd4cc6ed0063b4e9d"/>
    <p:sldId xmlns:r="http://schemas.openxmlformats.org/officeDocument/2006/relationships" id="258" r:id="Rbccd409965f44a1c"/>
    <p:sldId xmlns:r="http://schemas.openxmlformats.org/officeDocument/2006/relationships" id="259" r:id="R75d49f1007fd4601"/>
    <p:sldId xmlns:r="http://schemas.openxmlformats.org/officeDocument/2006/relationships" id="260" r:id="Rf87fda1f8b0b45d0"/>
    <p:sldId xmlns:r="http://schemas.openxmlformats.org/officeDocument/2006/relationships" id="261" r:id="Rdfbb4055f038433d"/>
    <p:sldId xmlns:r="http://schemas.openxmlformats.org/officeDocument/2006/relationships" id="262" r:id="R287116a08bc74a33"/>
    <p:sldId xmlns:r="http://schemas.openxmlformats.org/officeDocument/2006/relationships" id="263" r:id="R35101b7063b84cb7"/>
  </p:sldIdLst>
  <p:sldSz cx="8572500" cy="11430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b235930f36e447b" /><Relationship Type="http://schemas.openxmlformats.org/officeDocument/2006/relationships/slideMaster" Target="/ppt/slideMasters/slideMaster1.xml" Id="R43d331c377f5451c" /><Relationship Type="http://schemas.openxmlformats.org/officeDocument/2006/relationships/notesMaster" Target="/ppt/notesMasters/notesMaster1.xml" Id="Ra3d1b63ac4664ae5" /><Relationship Type="http://schemas.openxmlformats.org/officeDocument/2006/relationships/presProps" Target="/ppt/presProps.xml" Id="Rfc6c2715b41f4c2c" /><Relationship Type="http://schemas.openxmlformats.org/officeDocument/2006/relationships/viewProps" Target="/ppt/viewProps.xml" Id="Rf014aec4de8b4f11" /><Relationship Type="http://schemas.openxmlformats.org/officeDocument/2006/relationships/tableStyles" Target="/ppt/tableStyles.xml" Id="Rae6c9b4ff0cd44b6" /><Relationship Type="http://schemas.openxmlformats.org/officeDocument/2006/relationships/slide" Target="/ppt/slides/slide1.xml" Id="R253b319db1ef4c08" /><Relationship Type="http://schemas.openxmlformats.org/officeDocument/2006/relationships/slide" Target="/ppt/slides/slide2.xml" Id="Rd4cc6ed0063b4e9d" /><Relationship Type="http://schemas.openxmlformats.org/officeDocument/2006/relationships/slide" Target="/ppt/slides/slide3.xml" Id="Rbccd409965f44a1c" /><Relationship Type="http://schemas.openxmlformats.org/officeDocument/2006/relationships/slide" Target="/ppt/slides/slide4.xml" Id="R75d49f1007fd4601" /><Relationship Type="http://schemas.openxmlformats.org/officeDocument/2006/relationships/slide" Target="/ppt/slides/slide5.xml" Id="Rf87fda1f8b0b45d0" /><Relationship Type="http://schemas.openxmlformats.org/officeDocument/2006/relationships/slide" Target="/ppt/slides/slide6.xml" Id="Rdfbb4055f038433d" /><Relationship Type="http://schemas.openxmlformats.org/officeDocument/2006/relationships/slide" Target="/ppt/slides/slide7.xml" Id="R287116a08bc74a33" /><Relationship Type="http://schemas.openxmlformats.org/officeDocument/2006/relationships/slide" Target="/ppt/slides/slide8.xml" Id="R35101b7063b84cb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934389b0732400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923bd7496124ce4" /><Relationship Type="http://schemas.openxmlformats.org/officeDocument/2006/relationships/notesMaster" Target="/ppt/notesMasters/notesMaster1.xml" Id="Rb6bf2060557b49d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74515695ad14a71" /><Relationship Type="http://schemas.openxmlformats.org/officeDocument/2006/relationships/notesMaster" Target="/ppt/notesMasters/notesMaster1.xml" Id="R3ee3e92d6f3345a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b9417eee9904230" /><Relationship Type="http://schemas.openxmlformats.org/officeDocument/2006/relationships/notesMaster" Target="/ppt/notesMasters/notesMaster1.xml" Id="Rb72f0ac8d316462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86b526f79de48cb" /><Relationship Type="http://schemas.openxmlformats.org/officeDocument/2006/relationships/notesMaster" Target="/ppt/notesMasters/notesMaster1.xml" Id="R1b299a8566d7441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72b81af06454db8" /><Relationship Type="http://schemas.openxmlformats.org/officeDocument/2006/relationships/notesMaster" Target="/ppt/notesMasters/notesMaster1.xml" Id="R13b0c7b663da4a5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949ba6fa59747c0" /><Relationship Type="http://schemas.openxmlformats.org/officeDocument/2006/relationships/notesMaster" Target="/ppt/notesMasters/notesMaster1.xml" Id="R1a7f9192d5e3478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ab6d8ab76024c69" /><Relationship Type="http://schemas.openxmlformats.org/officeDocument/2006/relationships/notesMaster" Target="/ppt/notesMasters/notesMaster1.xml" Id="R4a1934a85d9941b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9d382ecbf2e4dc7" /><Relationship Type="http://schemas.openxmlformats.org/officeDocument/2006/relationships/notesMaster" Target="/ppt/notesMasters/notesMaster1.xml" Id="R3250a5b8eade414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[object Object]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C:/Users/yyt/Desktop/ppt.pptx, slide 1</a:t>
            </a:r>
          </a:p>
          <a:p xmlns:a="http://schemas.openxmlformats.org/drawingml/2006/main">
            <a:r>
              <a:t>- Artist's Studio reference screenshots supplied by the user (style only)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[object Object]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C:/Users/yyt/Desktop/ppt.pptx, slide 2</a:t>
            </a:r>
          </a:p>
          <a:p xmlns:a="http://schemas.openxmlformats.org/drawingml/2006/main">
            <a:r>
              <a:t>- Artist's Studio reference screenshots supplied by the user (style only)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[object Object]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C:/Users/yyt/Desktop/ppt.pptx, slide 3</a:t>
            </a:r>
          </a:p>
          <a:p xmlns:a="http://schemas.openxmlformats.org/drawingml/2006/main">
            <a:r>
              <a:t>- Artist's Studio reference screenshots supplied by the user (style only)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[object Object]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C:/Users/yyt/Desktop/ppt.pptx, slide 4</a:t>
            </a:r>
          </a:p>
          <a:p xmlns:a="http://schemas.openxmlformats.org/drawingml/2006/main">
            <a:r>
              <a:t>- Artist's Studio reference screenshots supplied by the user (style only)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[object Object]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C:/Users/yyt/Desktop/ppt.pptx, slide 5</a:t>
            </a:r>
          </a:p>
          <a:p xmlns:a="http://schemas.openxmlformats.org/drawingml/2006/main">
            <a:r>
              <a:t>- Artist's Studio reference screenshots supplied by the user (style only)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[object Object]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C:/Users/yyt/Desktop/ppt.pptx, slide 6</a:t>
            </a:r>
          </a:p>
          <a:p xmlns:a="http://schemas.openxmlformats.org/drawingml/2006/main">
            <a:r>
              <a:t>- Artist's Studio reference screenshots supplied by the user (style only)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[object Object]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C:/Users/yyt/Desktop/ppt.pptx, slide 7</a:t>
            </a:r>
          </a:p>
          <a:p xmlns:a="http://schemas.openxmlformats.org/drawingml/2006/main">
            <a:r>
              <a:t>- Artist's Studio reference screenshots supplied by the user (style only)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[object Object]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C:/Users/yyt/Desktop/ppt.pptx, slide 8</a:t>
            </a:r>
          </a:p>
          <a:p xmlns:a="http://schemas.openxmlformats.org/drawingml/2006/main">
            <a:r>
              <a:t>- Artist's Studio reference screenshots supplied by the user (style only)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22b839318442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b99e198df5b4640" /><Relationship Type="http://schemas.openxmlformats.org/officeDocument/2006/relationships/slideLayout" Target="/ppt/slideLayouts/slideLayout1.xml" Id="R546fd36adf794bcc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fd36adf794bc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89275994c450e" /><Relationship Type="http://schemas.openxmlformats.org/officeDocument/2006/relationships/image" Target="/ppt/media/image.jpeg" Id="Re2771814cbc94262" /><Relationship Type="http://schemas.openxmlformats.org/officeDocument/2006/relationships/notesSlide" Target="/ppt/notesSlides/notesSlide1.xml" Id="Rf5e751815b1a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4064a4bb94a1a" /><Relationship Type="http://schemas.openxmlformats.org/officeDocument/2006/relationships/notesSlide" Target="/ppt/notesSlides/notesSlide2.xml" Id="R5279c7fa5f094f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712b3653b4fb0" /><Relationship Type="http://schemas.openxmlformats.org/officeDocument/2006/relationships/image" Target="/ppt/media/image.png" Id="R56a3650f9c474c4d" /><Relationship Type="http://schemas.openxmlformats.org/officeDocument/2006/relationships/image" Target="/ppt/media/image2.png" Id="Rdadf8e2be5db42e5" /><Relationship Type="http://schemas.openxmlformats.org/officeDocument/2006/relationships/image" Target="/ppt/media/image3.png" Id="Ree607527aeac4832" /><Relationship Type="http://schemas.openxmlformats.org/officeDocument/2006/relationships/notesSlide" Target="/ppt/notesSlides/notesSlide3.xml" Id="R930673228b4d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a0cc09cef4ea7" /><Relationship Type="http://schemas.openxmlformats.org/officeDocument/2006/relationships/notesSlide" Target="/ppt/notesSlides/notesSlide4.xml" Id="R2048d3d8427a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465bc6ce04d44" /><Relationship Type="http://schemas.openxmlformats.org/officeDocument/2006/relationships/image" Target="/ppt/media/image2.jpeg" Id="Rec6c94056c4b4dc7" /><Relationship Type="http://schemas.openxmlformats.org/officeDocument/2006/relationships/image" Target="/ppt/media/image3.jpeg" Id="Rdc983db93f9f4f8c" /><Relationship Type="http://schemas.openxmlformats.org/officeDocument/2006/relationships/image" Target="/ppt/media/image4.jpeg" Id="Rc6edd037c7484074" /><Relationship Type="http://schemas.openxmlformats.org/officeDocument/2006/relationships/image" Target="/ppt/media/image5.jpeg" Id="R558f38d3e3334a0f" /><Relationship Type="http://schemas.openxmlformats.org/officeDocument/2006/relationships/image" Target="/ppt/media/image6.jpeg" Id="R4adc4bac6e334faf" /><Relationship Type="http://schemas.openxmlformats.org/officeDocument/2006/relationships/notesSlide" Target="/ppt/notesSlides/notesSlide5.xml" Id="R5c58618b4c8b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9fd6c7a0543d1" /><Relationship Type="http://schemas.openxmlformats.org/officeDocument/2006/relationships/notesSlide" Target="/ppt/notesSlides/notesSlide6.xml" Id="R3c39ce1a5381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a9a58dd8f49ce" /><Relationship Type="http://schemas.openxmlformats.org/officeDocument/2006/relationships/hyperlink" Target="https://circle-ops-studio-pages.pages.dev/" TargetMode="External" Id="Raea353fc40cb42a4" /><Relationship Type="http://schemas.openxmlformats.org/officeDocument/2006/relationships/image" Target="/ppt/media/image4.png" Id="R33a7c91080224c12" /><Relationship Type="http://schemas.openxmlformats.org/officeDocument/2006/relationships/notesSlide" Target="/ppt/notesSlides/notesSlide7.xml" Id="R3ab4c23af7294cc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4ecfce6f5488f" /><Relationship Type="http://schemas.openxmlformats.org/officeDocument/2006/relationships/image" Target="/ppt/media/image5.png" Id="R71a0097b78e14d91" /><Relationship Type="http://schemas.openxmlformats.org/officeDocument/2006/relationships/image" Target="/ppt/media/image6.png" Id="Rd63cd2e9180f46f3" /><Relationship Type="http://schemas.openxmlformats.org/officeDocument/2006/relationships/image" Target="/ppt/media/image7.png" Id="R6eab6e6713134006" /><Relationship Type="http://schemas.openxmlformats.org/officeDocument/2006/relationships/notesSlide" Target="/ppt/notesSlides/notesSlide8.xml" Id="Rf42f0ae9593f481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1EE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9F25DEE7-0CD5-4D64-860C-A1FB633B0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00050"/>
            <a:ext cx="857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AD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470742DB-7D6A-485F-AD1D-DAA80D98A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81915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875" b="1">
                <a:solidFill>
                  <a:srgbClr val="242320"/>
                </a:solidFill>
              </a:defRPr>
            </a:pPr>
            <a:r>
              <a:rPr sz="187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个 人 简 介</a:t>
            </a:r>
            <a:endParaRPr sz="1875" b="1">
              <a:solidFill>
                <a:srgbClr val="242320"/>
              </a:solidFill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0F5A5596-7FBC-40E6-BE2A-855BE52FD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125730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1">
                <a:solidFill>
                  <a:srgbClr val="242320"/>
                </a:solidFill>
              </a:defRPr>
            </a:pPr>
            <a:r>
              <a:rPr sz="157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姓名 </a:t>
            </a:r>
            <a:r>
              <a:rPr sz="157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袁艺桐</a:t>
            </a:r>
            <a:endParaRPr sz="1575" b="1">
              <a:solidFill>
                <a:srgbClr val="242320"/>
              </a:solidFill>
            </a:endParaRPr>
          </a:p>
        </p:txBody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B4A14C2-E537-4E4B-AC44-E9F7EE04F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1581150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706D67"/>
                </a:solidFill>
              </a:defRPr>
            </a:pPr>
            <a:r>
              <a:rPr sz="105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新媒体运营</a:t>
            </a:r>
            <a:r>
              <a:rPr sz="105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｜</a:t>
            </a:r>
            <a:r>
              <a:rPr sz="105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18302387309</a:t>
            </a:r>
            <a:endParaRPr sz="1050" b="0">
              <a:solidFill>
                <a:srgbClr val="706D67"/>
              </a:solidFill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316F28A-B177-43A7-A2BD-28A9EB677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1895475"/>
            <a:ext cx="3333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1">
                <a:solidFill>
                  <a:srgbClr val="706D67"/>
                </a:solidFill>
              </a:defRPr>
            </a:pPr>
            <a:r>
              <a:rPr sz="1200" b="1">
                <a:solidFill>
                  <a:srgbClr val="766D65"/>
                </a:solidFill>
                <a:latin typeface="DengXian"/>
                <a:ea typeface="DengXian"/>
                <a:cs typeface="DengXian"/>
              </a:rPr>
              <a:t>运营岗位作品集</a:t>
            </a:r>
            <a:endParaRPr sz="1200" b="1">
              <a:solidFill>
                <a:srgbClr val="706D67"/>
              </a:solidFill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FACCF20-342D-47FD-8007-34574B879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95500"/>
            <a:ext cx="2381250" cy="3143250"/>
          </a:xfrm>
          <a:prstGeom xmlns:a="http://schemas.openxmlformats.org/drawingml/2006/main" prst="rect">
            <a:avLst/>
          </a:prstGeom>
          <a:blipFill xmlns:a="http://schemas.openxmlformats.org/drawingml/2006/main" rotWithShape="1">
            <a:blip xmlns:r="http://schemas.openxmlformats.org/officeDocument/2006/relationships" r:embed="Re2771814cbc94262"/>
            <a:stretch>
              <a:fillRect l="0" t="0" r="0" b="0"/>
            </a:stretch>
          </a:blipFill>
          <a:ln xmlns:a="http://schemas.openxmlformats.org/drawingml/2006/main" w="9525">
            <a:solidFill>
              <a:srgbClr val="B8ADA4"/>
            </a:solidFill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FBCDBA10-F208-416C-9916-4DBB67F19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14725"/>
            <a:ext cx="2152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706D67"/>
                </a:solidFill>
              </a:defRPr>
            </a:pPr>
            <a:endParaRPr sz="1125" b="0">
              <a:solidFill>
                <a:srgbClr val="706D67"/>
              </a:solidFill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E9D2368C-F6E6-4CBB-8A38-57F61CEE5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4765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242320"/>
                </a:solidFill>
              </a:defRPr>
            </a:pPr>
            <a:r>
              <a:rPr sz="142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个人介绍</a:t>
            </a:r>
            <a:endParaRPr sz="1425" b="1">
              <a:solidFill>
                <a:srgbClr val="242320"/>
              </a:solidFill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0B51BC80-23A6-43FE-BB02-5BEFAA85C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914650"/>
            <a:ext cx="3810000" cy="278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>
                <a:solidFill>
                  <a:srgbClr val="706D67"/>
                </a:solidFill>
              </a:defRPr>
            </a:pPr>
            <a:r>
              <a:rPr sz="127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拥有</a:t>
            </a:r>
            <a:r>
              <a:rPr sz="127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2</a:t>
            </a:r>
            <a:r>
              <a:rPr sz="127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年新媒体运营及内容策划经验，熟悉小红书、抖音、美团、公众号等平台运营逻辑，具备账号搭建、内容策划、活动运营与用户维护的全链路实操能力。</a:t>
            </a:r>
            <a:endParaRPr sz="1275" b="0">
              <a:solidFill>
                <a:srgbClr val="706D67"/>
              </a:solidFill>
            </a:endParaRPr>
          </a:p>
          <a:p xmlns:a="http://schemas.openxmlformats.org/drawingml/2006/main">
            <a:pPr algn="l">
              <a:buNone/>
              <a:defRPr sz="1275" b="0">
                <a:solidFill>
                  <a:srgbClr val="706D67"/>
                </a:solidFill>
              </a:defRPr>
            </a:pPr>
            <a:endParaRPr sz="1275" b="0">
              <a:solidFill>
                <a:srgbClr val="706D67"/>
              </a:solidFill>
            </a:endParaRPr>
          </a:p>
          <a:p xmlns:a="http://schemas.openxmlformats.org/drawingml/2006/main">
            <a:pPr algn="l">
              <a:lnSpc>
                <a:spcPct val="112000"/>
              </a:lnSpc>
              <a:buNone/>
              <a:defRPr sz="1275" b="0">
                <a:solidFill>
                  <a:srgbClr val="706D67"/>
                </a:solidFill>
              </a:defRPr>
            </a:pPr>
            <a:r>
              <a:rPr sz="127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擅长从0到1构建可复制的爆款内容模型，通过用户洞察、竞品拆解与数据复盘优化选题及内容策略，推动曝光、获客、转化与复购效率提升。</a:t>
            </a:r>
            <a:endParaRPr sz="1275" b="0">
              <a:solidFill>
                <a:srgbClr val="706D67"/>
              </a:solidFill>
            </a:endParaRPr>
          </a:p>
          <a:p xmlns:a="http://schemas.openxmlformats.org/drawingml/2006/main">
            <a:endParaRPr sz="1275"/>
          </a:p>
          <a:p xmlns:a="http://schemas.openxmlformats.org/drawingml/2006/main">
            <a:pPr algn="l">
              <a:lnSpc>
                <a:spcPct val="112000"/>
              </a:lnSpc>
              <a:buNone/>
              <a:defRPr sz="1275" b="0">
                <a:solidFill>
                  <a:srgbClr val="706D67"/>
                </a:solidFill>
              </a:defRPr>
            </a:pPr>
            <a:r>
              <a:rPr sz="1275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能够运用AI工具辅助市场调研、选题分析、文案与脚本创作、素材整理及运营复盘，提升内容生产效率。</a:t>
            </a:r>
            <a:endParaRPr sz="1275"/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7C1BE185-769D-4827-9A4E-4E22F3834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943600"/>
            <a:ext cx="6934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>
                <a:solidFill>
                  <a:srgbClr val="242320"/>
                </a:solidFill>
              </a:defRPr>
            </a:pP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一句话职业标签 / 核心优势总结</a:t>
            </a:r>
            <a:endParaRPr sz="1350" b="1">
              <a:solidFill>
                <a:srgbClr val="242320"/>
              </a:solidFill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13C2AEAA-D25E-4E2F-8A2D-85AB8126B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477000"/>
            <a:ext cx="7620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AD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28151865-5E09-4AEA-B1B0-E3AF7FBA4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227445"/>
            <a:ext cx="7111365" cy="259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3年+内容营销与社媒运营经验，懂品牌，擅长通过爆款内容＋平台运营＋线下活动落地数据化目标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299A3949-65BC-4D32-BD73-96EF3202A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6781800"/>
            <a:ext cx="285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875" b="1">
                <a:solidFill>
                  <a:srgbClr val="242320"/>
                </a:solidFill>
              </a:defRPr>
            </a:pPr>
            <a:r>
              <a:rPr sz="187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能 力 拆 解</a:t>
            </a:r>
            <a:endParaRPr sz="1875" b="1">
              <a:solidFill>
                <a:srgbClr val="242320"/>
              </a:solidFill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B0B4BEC7-A99B-49CD-B588-8852CFD2A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" y="7334250"/>
            <a:ext cx="80962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27DBA776-45C1-4664-A241-E035C5B91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7620000"/>
            <a:ext cx="2333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42320"/>
                </a:solidFill>
              </a:defRPr>
            </a:pP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营销策划与爆款内容</a:t>
            </a:r>
            <a:endParaRPr sz="1350" b="1">
              <a:solidFill>
                <a:srgbClr val="242320"/>
              </a:solidFill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AE063FF1-2EDA-4CE9-A589-4605E6B13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96099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706D67"/>
                </a:solidFill>
              </a:defRPr>
            </a:pPr>
            <a:r>
              <a:rPr sz="112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内容策略规划：基于用户画像与平台特点制定选题及内容策略，10个月累计实现26W+曝光。</a:t>
            </a:r>
            <a:endParaRPr sz="1125" b="0">
              <a:solidFill>
                <a:srgbClr val="706D67"/>
              </a:solidFill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8BD8D8C-C70B-4A4C-967B-E023D6E20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7681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706D67"/>
                </a:solidFill>
              </a:defRPr>
            </a:pPr>
            <a:r>
              <a:rPr sz="112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内容营销与转化：搭建内容种草—到店—付费链路，引流3000+组客户，付费转化率约40%。</a:t>
            </a:r>
            <a:endParaRPr sz="1125" b="0">
              <a:solidFill>
                <a:srgbClr val="706D67"/>
              </a:solidFill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68EDEE42-8B0C-465B-8DA9-51349AC1E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901890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706D67"/>
                </a:solidFill>
              </a:defRPr>
            </a:pPr>
            <a:r>
              <a:rPr sz="112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爆款洞察与复制：拆解热门选题、标题、封面与互动结构，小红书单篇内容最高获赞1000+。</a:t>
            </a:r>
            <a:endParaRPr sz="1125" b="0">
              <a:solidFill>
                <a:srgbClr val="706D67"/>
              </a:solidFill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410769FC-F9AB-4959-94B4-57ABC3171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7620000"/>
            <a:ext cx="2333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42320"/>
                </a:solidFill>
              </a:defRPr>
            </a:pP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商务对接</a:t>
            </a:r>
            <a:endParaRPr sz="1350" b="1">
              <a:solidFill>
                <a:srgbClr val="242320"/>
              </a:solidFill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81EE85E2-0299-4024-9ED6-845BCAD8E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794385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706D67"/>
                </a:solidFill>
              </a:defRPr>
            </a:pPr>
            <a:r>
              <a:rPr sz="112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合作需求对接：对接大学、幼儿园、夏令营机构及企业合作方，明确活动形式、人数与执行需求。</a:t>
            </a:r>
            <a:endParaRPr sz="1125" b="0">
              <a:solidFill>
                <a:srgbClr val="706D67"/>
              </a:solidFill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FBD41889-A6B0-4D90-B79E-9A9E0EF6C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872490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706D67"/>
                </a:solidFill>
              </a:defRPr>
            </a:pPr>
            <a:r>
              <a:rPr sz="112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资源统筹协作：统筹人员、物料及现场安排，保障10+场不同类型线下活动顺利开展。</a:t>
            </a:r>
            <a:endParaRPr sz="1125" b="0">
              <a:solidFill>
                <a:srgbClr val="706D67"/>
              </a:solidFill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46152B0E-7C9D-4117-96A3-0A67DC9EF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967549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706D67"/>
                </a:solidFill>
              </a:defRPr>
            </a:pPr>
            <a:r>
              <a:rPr sz="112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结果与转化：累计服务1000+人次，实现1000+用户拉新并推动300+人到店体验。</a:t>
            </a:r>
            <a:endParaRPr sz="1125" b="0">
              <a:solidFill>
                <a:srgbClr val="706D67"/>
              </a:solidFill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E90C98C8-8713-4C49-ACC6-4E083A520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7620000"/>
            <a:ext cx="2333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42320"/>
                </a:solidFill>
              </a:defRPr>
            </a:pP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AI</a:t>
            </a: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工作流与</a:t>
            </a: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SOP</a:t>
            </a: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沉淀</a:t>
            </a:r>
            <a:endParaRPr sz="1350" b="1">
              <a:solidFill>
                <a:srgbClr val="242320"/>
              </a:solidFill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973A97CB-5778-44AF-9CEF-B15A10C96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8019415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706D67"/>
                </a:solidFill>
              </a:defRPr>
            </a:pPr>
            <a:r>
              <a:rPr sz="112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AI工作流：运用AI辅助市场调研、选题分析、文案脚本、素材整理与数据复盘，提升内容生产效率。</a:t>
            </a:r>
            <a:endParaRPr sz="1125" b="0">
              <a:solidFill>
                <a:srgbClr val="706D67"/>
              </a:solidFill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7BDCF9F3-7705-4953-8045-CB35ED524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8185" y="9603740"/>
            <a:ext cx="2333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706D67"/>
                </a:solidFill>
              </a:defRPr>
            </a:pPr>
            <a:r>
              <a:rPr sz="112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SOP沉淀：梳理市场调研—内容策划—平台发布—数据复盘流程，形成可复用的运营方法。</a:t>
            </a:r>
            <a:endParaRPr sz="1125" b="0">
              <a:solidFill>
                <a:srgbClr val="706D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6959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1EE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1" name="矩形 90">
            <a:extLst xmlns:a="http://schemas.openxmlformats.org/drawingml/2006/main">
              <a:ext uri="{FF2B5EF4-FFF2-40B4-BE49-F238E27FC236}">
                <a16:creationId xmlns:a16="http://schemas.microsoft.com/office/drawing/2014/main" id="{DEFC25F3-5173-4D0E-B4B4-A1697CDEE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00050"/>
            <a:ext cx="857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AD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9AB7EFA-0812-4B87-A625-C377B4C7E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66750"/>
            <a:ext cx="784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025" b="1">
                <a:solidFill>
                  <a:srgbClr val="242320"/>
                </a:solidFill>
              </a:defRPr>
            </a:pPr>
            <a:r>
              <a:rPr sz="202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工作经历 · 项目案例</a:t>
            </a:r>
            <a:endParaRPr sz="2025" b="1">
              <a:solidFill>
                <a:srgbClr val="242320"/>
              </a:solidFill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3CD1A6F-66F5-439A-9AF2-93C908D34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" y="1257300"/>
            <a:ext cx="1857375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686139F-4070-4AEA-89C8-C69851C0B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485900"/>
            <a:ext cx="1571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242320"/>
                </a:solidFill>
              </a:defRPr>
            </a:pPr>
            <a:r>
              <a:rPr sz="127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▶ 陶艺爆款运营</a:t>
            </a:r>
            <a:endParaRPr sz="1275" b="1">
              <a:solidFill>
                <a:srgbClr val="242320"/>
              </a:solidFill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56D0035B-A86C-4FE2-BF66-7F2E07D54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1145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F1C8006-8AEF-494B-8768-413ECBB3B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0859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F3CDDC72-806D-4D03-A2F1-53420A88B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09550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爆款市场调研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98418105-2024-4CF2-9A27-B19D78EF6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5146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F0FD0B0-D15F-45B9-862A-E8B66FD92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4860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E91F7AA-03A7-41C6-9FFB-AC6454A34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49555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宣传策略调整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C5D1D1CE-CAFE-461F-8845-3E28EA028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9146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B88C58DE-2EF4-4E1B-A125-7290CC869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8860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09CF5E8-7365-4F89-9A0B-717952003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89560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选品与多平台运营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37E8029-6CDA-4D75-8D8F-3D87AD7D3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210050"/>
            <a:ext cx="1571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>
                <a:solidFill>
                  <a:srgbClr val="242320"/>
                </a:solidFill>
              </a:defRPr>
            </a:pPr>
            <a:r>
              <a:rPr sz="10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核心工作内容/</a:t>
            </a:r>
            <a:endParaRPr sz="1050" b="1">
              <a:solidFill>
                <a:srgbClr val="242320"/>
              </a:solidFill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8F2A9A59-9A0F-4891-BC95-F29619839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514850"/>
            <a:ext cx="157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0">
                <a:solidFill>
                  <a:srgbClr val="706D67"/>
                </a:solidFill>
              </a:defRPr>
            </a:pPr>
            <a:r>
              <a:rPr sz="97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围绕一日画瓷、画瓷投影等热门项目，完成调研、选品、宣传与平台运营。</a:t>
            </a:r>
            <a:endParaRPr sz="975" b="0">
              <a:solidFill>
                <a:srgbClr val="706D67"/>
              </a:solidFill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D1D8B27-390E-481C-B904-1D9C06A2C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95525" y="1257300"/>
            <a:ext cx="1857375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CBDC3E69-30B8-4C8A-9A79-8DDDC1FE2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1485900"/>
            <a:ext cx="1571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242320"/>
                </a:solidFill>
              </a:defRPr>
            </a:pPr>
            <a:r>
              <a:rPr sz="127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▶ 东方风情展</a:t>
            </a:r>
            <a:endParaRPr sz="1275" b="1">
              <a:solidFill>
                <a:srgbClr val="242320"/>
              </a:solidFill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CD95C6D5-DB44-4F3E-B135-81643D507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21145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A8158581-7DDB-421B-AFA2-312EB3F38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20859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4B4F74A7-773E-49D8-B7FB-9321E019D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209550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数据</a:t>
            </a: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分析</a:t>
            </a: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选品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F3E5A998-CED5-48A0-973B-2E5696C14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25146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0703BEDC-9349-42A6-8936-AFD10261D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24860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636B7F34-E4AD-4ABE-9796-B90FA4306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249555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品牌海报与优惠券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1BFA44F9-F87F-450C-8472-B716AC76F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29146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5F41B84C-61C0-40BF-87FE-42A8D1407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28860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1EE09CC0-BB8F-4543-ABBC-BE6D5A663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289560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现场拉新与体验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3DC284A7-0E45-46C4-832B-F94D37C06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4210050"/>
            <a:ext cx="1571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>
                <a:solidFill>
                  <a:srgbClr val="242320"/>
                </a:solidFill>
              </a:defRPr>
            </a:pPr>
            <a:r>
              <a:rPr sz="10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核心工作内容/</a:t>
            </a:r>
            <a:endParaRPr sz="1050" b="1">
              <a:solidFill>
                <a:srgbClr val="242320"/>
              </a:solidFill>
            </a:endParaRP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899A5E15-DE0D-4C47-B95B-A79F76EE4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4514850"/>
            <a:ext cx="157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0">
                <a:solidFill>
                  <a:srgbClr val="706D67"/>
                </a:solidFill>
              </a:defRPr>
            </a:pPr>
            <a:r>
              <a:rPr sz="97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以上海外国语大学展会为场景，完成品牌曝光、权益设计与体验转化。</a:t>
            </a:r>
            <a:endParaRPr sz="975" b="0">
              <a:solidFill>
                <a:srgbClr val="706D67"/>
              </a:solidFill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6C55E7E4-46EC-49F1-ACA1-EC5337492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1257300"/>
            <a:ext cx="1857375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F6448885-845E-461A-A012-4F92F6812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485900"/>
            <a:ext cx="1571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242320"/>
                </a:solidFill>
              </a:defRPr>
            </a:pPr>
            <a:r>
              <a:rPr sz="127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▶ 动漫社合作</a:t>
            </a:r>
            <a:endParaRPr sz="1275" b="1">
              <a:solidFill>
                <a:srgbClr val="242320"/>
              </a:solidFill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B9886D88-71D3-4B80-9530-2BE74FFD2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1145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810F578E-D959-4E2F-B975-38B1EEDCF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0859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B8EFC250-2251-4BE3-A63B-3921154F5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209550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合作需求对接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DFE1E3E5-7F43-4B0A-8BDE-7B140E3C0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5146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CEBF19B6-3F16-4C23-8853-78533D68A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4860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AAEC9ECD-069B-4184-A836-969F3ABF7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249555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招新海报设计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E458FA81-C4AC-48C9-8BB2-C867D52D3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9146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矩形 37">
            <a:extLst xmlns:a="http://schemas.openxmlformats.org/drawingml/2006/main">
              <a:ext uri="{FF2B5EF4-FFF2-40B4-BE49-F238E27FC236}">
                <a16:creationId xmlns:a16="http://schemas.microsoft.com/office/drawing/2014/main" id="{DEC12738-5FE3-40F2-B7B5-1DEA52B99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8860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39" name="矩形 38">
            <a:extLst xmlns:a="http://schemas.openxmlformats.org/drawingml/2006/main">
              <a:ext uri="{FF2B5EF4-FFF2-40B4-BE49-F238E27FC236}">
                <a16:creationId xmlns:a16="http://schemas.microsoft.com/office/drawing/2014/main" id="{72C953A6-BB89-4FD8-8ACF-F470C6F7A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289560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AI拼豆周边图纸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40" name="矩形 39">
            <a:extLst xmlns:a="http://schemas.openxmlformats.org/drawingml/2006/main">
              <a:ext uri="{FF2B5EF4-FFF2-40B4-BE49-F238E27FC236}">
                <a16:creationId xmlns:a16="http://schemas.microsoft.com/office/drawing/2014/main" id="{000355AA-8916-4ED4-ADC6-A7B1A9851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4210050"/>
            <a:ext cx="1571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>
                <a:solidFill>
                  <a:srgbClr val="242320"/>
                </a:solidFill>
              </a:defRPr>
            </a:pPr>
            <a:r>
              <a:rPr sz="10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核心工作内容/</a:t>
            </a:r>
            <a:endParaRPr sz="1050" b="1">
              <a:solidFill>
                <a:srgbClr val="242320"/>
              </a:solidFill>
            </a:endParaRPr>
          </a:p>
        </p:txBody>
      </p:sp>
      <p:sp>
        <p:nvSpPr>
          <p:cNvPr id="41" name="矩形 40">
            <a:extLst xmlns:a="http://schemas.openxmlformats.org/drawingml/2006/main">
              <a:ext uri="{FF2B5EF4-FFF2-40B4-BE49-F238E27FC236}">
                <a16:creationId xmlns:a16="http://schemas.microsoft.com/office/drawing/2014/main" id="{ED99C425-C7FA-4303-8C98-152B00052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4514850"/>
            <a:ext cx="157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0">
                <a:solidFill>
                  <a:srgbClr val="706D67"/>
                </a:solidFill>
              </a:defRPr>
            </a:pPr>
            <a:r>
              <a:rPr sz="97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结合动漫社招新需求与店内拼豆品类，设计视觉物料及AI周边方案。</a:t>
            </a:r>
            <a:endParaRPr sz="975" b="0">
              <a:solidFill>
                <a:srgbClr val="706D67"/>
              </a:solidFill>
            </a:endParaRPr>
          </a:p>
        </p:txBody>
      </p:sp>
      <p:sp>
        <p:nvSpPr>
          <p:cNvPr id="42" name="矩形 41">
            <a:extLst xmlns:a="http://schemas.openxmlformats.org/drawingml/2006/main">
              <a:ext uri="{FF2B5EF4-FFF2-40B4-BE49-F238E27FC236}">
                <a16:creationId xmlns:a16="http://schemas.microsoft.com/office/drawing/2014/main" id="{F4DDBF4E-920D-4D94-A7DD-8958D45B0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1257300"/>
            <a:ext cx="1857375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矩形 42">
            <a:extLst xmlns:a="http://schemas.openxmlformats.org/drawingml/2006/main">
              <a:ext uri="{FF2B5EF4-FFF2-40B4-BE49-F238E27FC236}">
                <a16:creationId xmlns:a16="http://schemas.microsoft.com/office/drawing/2014/main" id="{E97F69C0-749B-4ACC-B12E-465D88C64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1485900"/>
            <a:ext cx="1571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242320"/>
                </a:solidFill>
              </a:defRPr>
            </a:pPr>
            <a:r>
              <a:rPr sz="127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▶ 核心能力</a:t>
            </a:r>
            <a:endParaRPr sz="1275" b="1">
              <a:solidFill>
                <a:srgbClr val="242320"/>
              </a:solidFill>
            </a:endParaRPr>
          </a:p>
        </p:txBody>
      </p:sp>
      <p:sp>
        <p:nvSpPr>
          <p:cNvPr id="44" name="矩形 43">
            <a:extLst xmlns:a="http://schemas.openxmlformats.org/drawingml/2006/main">
              <a:ext uri="{FF2B5EF4-FFF2-40B4-BE49-F238E27FC236}">
                <a16:creationId xmlns:a16="http://schemas.microsoft.com/office/drawing/2014/main" id="{B2FFE6CA-59F7-4DD7-9361-5CE7BFD1A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1145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矩形 44">
            <a:extLst xmlns:a="http://schemas.openxmlformats.org/drawingml/2006/main">
              <a:ext uri="{FF2B5EF4-FFF2-40B4-BE49-F238E27FC236}">
                <a16:creationId xmlns:a16="http://schemas.microsoft.com/office/drawing/2014/main" id="{6AE3E72C-DE28-4850-9985-4D680A4DA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0859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46" name="矩形 45">
            <a:extLst xmlns:a="http://schemas.openxmlformats.org/drawingml/2006/main">
              <a:ext uri="{FF2B5EF4-FFF2-40B4-BE49-F238E27FC236}">
                <a16:creationId xmlns:a16="http://schemas.microsoft.com/office/drawing/2014/main" id="{61AC1079-D106-452F-93F4-E7673045E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209550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市场与用户洞察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47" name="矩形 46">
            <a:extLst xmlns:a="http://schemas.openxmlformats.org/drawingml/2006/main">
              <a:ext uri="{FF2B5EF4-FFF2-40B4-BE49-F238E27FC236}">
                <a16:creationId xmlns:a16="http://schemas.microsoft.com/office/drawing/2014/main" id="{6B9A3FB9-F2EA-4BB3-A223-3BDC01BC8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5146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矩形 47">
            <a:extLst xmlns:a="http://schemas.openxmlformats.org/drawingml/2006/main">
              <a:ext uri="{FF2B5EF4-FFF2-40B4-BE49-F238E27FC236}">
                <a16:creationId xmlns:a16="http://schemas.microsoft.com/office/drawing/2014/main" id="{40AF5717-AD18-41D3-B7DA-AE088186B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4860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49" name="矩形 48">
            <a:extLst xmlns:a="http://schemas.openxmlformats.org/drawingml/2006/main">
              <a:ext uri="{FF2B5EF4-FFF2-40B4-BE49-F238E27FC236}">
                <a16:creationId xmlns:a16="http://schemas.microsoft.com/office/drawing/2014/main" id="{B7A89050-3E0D-49F4-99A3-BB4883EF2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249555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内容与视觉设计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50" name="矩形 49">
            <a:extLst xmlns:a="http://schemas.openxmlformats.org/drawingml/2006/main">
              <a:ext uri="{FF2B5EF4-FFF2-40B4-BE49-F238E27FC236}">
                <a16:creationId xmlns:a16="http://schemas.microsoft.com/office/drawing/2014/main" id="{202C1FFB-7B7F-439E-B38E-389ECD08D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9146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矩形 50">
            <a:extLst xmlns:a="http://schemas.openxmlformats.org/drawingml/2006/main">
              <a:ext uri="{FF2B5EF4-FFF2-40B4-BE49-F238E27FC236}">
                <a16:creationId xmlns:a16="http://schemas.microsoft.com/office/drawing/2014/main" id="{0710BD3E-7782-4093-BE9D-4BD43C339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8860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52" name="矩形 51">
            <a:extLst xmlns:a="http://schemas.openxmlformats.org/drawingml/2006/main">
              <a:ext uri="{FF2B5EF4-FFF2-40B4-BE49-F238E27FC236}">
                <a16:creationId xmlns:a16="http://schemas.microsoft.com/office/drawing/2014/main" id="{FF8B9D1D-544A-4BB0-887F-A20AFA16C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2895600"/>
            <a:ext cx="1295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合作与项目落地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53" name="矩形 52">
            <a:extLst xmlns:a="http://schemas.openxmlformats.org/drawingml/2006/main">
              <a:ext uri="{FF2B5EF4-FFF2-40B4-BE49-F238E27FC236}">
                <a16:creationId xmlns:a16="http://schemas.microsoft.com/office/drawing/2014/main" id="{5EA6CD4F-3396-4046-BF99-3B19A7070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4210050"/>
            <a:ext cx="1571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050" b="1">
                <a:solidFill>
                  <a:srgbClr val="242320"/>
                </a:solidFill>
              </a:defRPr>
            </a:pPr>
            <a:r>
              <a:rPr sz="10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核心工作内容/</a:t>
            </a:r>
            <a:endParaRPr sz="1050" b="1">
              <a:solidFill>
                <a:srgbClr val="242320"/>
              </a:solidFill>
            </a:endParaRPr>
          </a:p>
        </p:txBody>
      </p:sp>
      <p:sp>
        <p:nvSpPr>
          <p:cNvPr id="54" name="矩形 53">
            <a:extLst xmlns:a="http://schemas.openxmlformats.org/drawingml/2006/main">
              <a:ext uri="{FF2B5EF4-FFF2-40B4-BE49-F238E27FC236}">
                <a16:creationId xmlns:a16="http://schemas.microsoft.com/office/drawing/2014/main" id="{569BD7C1-0163-49F9-B878-DB8110960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4514850"/>
            <a:ext cx="1571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0">
                <a:solidFill>
                  <a:srgbClr val="706D67"/>
                </a:solidFill>
              </a:defRPr>
            </a:pPr>
            <a:r>
              <a:rPr sz="97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覆盖市场调研、产品选择、内容宣发、活动合作与数据复盘。</a:t>
            </a:r>
            <a:endParaRPr sz="975" b="0">
              <a:solidFill>
                <a:srgbClr val="706D67"/>
              </a:solidFill>
            </a:endParaRPr>
          </a:p>
        </p:txBody>
      </p:sp>
      <p:sp>
        <p:nvSpPr>
          <p:cNvPr id="55" name="矩形 54">
            <a:extLst xmlns:a="http://schemas.openxmlformats.org/drawingml/2006/main">
              <a:ext uri="{FF2B5EF4-FFF2-40B4-BE49-F238E27FC236}">
                <a16:creationId xmlns:a16="http://schemas.microsoft.com/office/drawing/2014/main" id="{073A71F9-3CCF-4E61-865A-2CABDDA86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5619750"/>
            <a:ext cx="784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025" b="1">
                <a:solidFill>
                  <a:srgbClr val="242320"/>
                </a:solidFill>
              </a:defRPr>
            </a:pPr>
            <a:r>
              <a:rPr sz="202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Ⅰ. 爆款内容生产与复制</a:t>
            </a:r>
            <a:endParaRPr sz="2025" b="1">
              <a:solidFill>
                <a:srgbClr val="242320"/>
              </a:solidFill>
            </a:endParaRPr>
          </a:p>
        </p:txBody>
      </p:sp>
      <p:sp>
        <p:nvSpPr>
          <p:cNvPr id="56" name="矩形 55">
            <a:extLst xmlns:a="http://schemas.openxmlformats.org/drawingml/2006/main">
              <a:ext uri="{FF2B5EF4-FFF2-40B4-BE49-F238E27FC236}">
                <a16:creationId xmlns:a16="http://schemas.microsoft.com/office/drawing/2014/main" id="{DCAEBA9F-0711-414F-8C47-D5326155D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6191250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42320"/>
                </a:solidFill>
              </a:defRPr>
            </a:pP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▸ 从0到1爆款内容方法论 SOP</a:t>
            </a:r>
            <a:endParaRPr sz="1350" b="1">
              <a:solidFill>
                <a:srgbClr val="242320"/>
              </a:solidFill>
            </a:endParaRPr>
          </a:p>
        </p:txBody>
      </p:sp>
      <p:sp>
        <p:nvSpPr>
          <p:cNvPr id="57" name="矩形 56">
            <a:extLst xmlns:a="http://schemas.openxmlformats.org/drawingml/2006/main">
              <a:ext uri="{FF2B5EF4-FFF2-40B4-BE49-F238E27FC236}">
                <a16:creationId xmlns:a16="http://schemas.microsoft.com/office/drawing/2014/main" id="{94751D14-2258-4A09-848C-DD703DECA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6629400"/>
            <a:ext cx="78105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矩形 57">
            <a:extLst xmlns:a="http://schemas.openxmlformats.org/drawingml/2006/main">
              <a:ext uri="{FF2B5EF4-FFF2-40B4-BE49-F238E27FC236}">
                <a16:creationId xmlns:a16="http://schemas.microsoft.com/office/drawing/2014/main" id="{7422E2E0-3BBA-44EF-BB5F-9AA8CC527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69151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矩形 58">
            <a:extLst xmlns:a="http://schemas.openxmlformats.org/drawingml/2006/main">
              <a:ext uri="{FF2B5EF4-FFF2-40B4-BE49-F238E27FC236}">
                <a16:creationId xmlns:a16="http://schemas.microsoft.com/office/drawing/2014/main" id="{3176E6E0-E49F-40D5-8BA0-D1749342A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68865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60" name="矩形 59">
            <a:extLst xmlns:a="http://schemas.openxmlformats.org/drawingml/2006/main">
              <a:ext uri="{FF2B5EF4-FFF2-40B4-BE49-F238E27FC236}">
                <a16:creationId xmlns:a16="http://schemas.microsoft.com/office/drawing/2014/main" id="{C912D88A-2D1A-4C49-A8A7-765704C55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6896100"/>
            <a:ext cx="2009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242320"/>
                </a:solidFill>
              </a:defRPr>
            </a:pPr>
            <a:r>
              <a:rPr sz="1125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对标账号与市场分析</a:t>
            </a:r>
            <a:endParaRPr sz="1125" b="0">
              <a:solidFill>
                <a:srgbClr val="242320"/>
              </a:solidFill>
            </a:endParaRPr>
          </a:p>
        </p:txBody>
      </p:sp>
      <p:sp>
        <p:nvSpPr>
          <p:cNvPr id="61" name="矩形 60">
            <a:extLst xmlns:a="http://schemas.openxmlformats.org/drawingml/2006/main">
              <a:ext uri="{FF2B5EF4-FFF2-40B4-BE49-F238E27FC236}">
                <a16:creationId xmlns:a16="http://schemas.microsoft.com/office/drawing/2014/main" id="{25003880-9032-42EC-9027-DF16FA53F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69151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矩形 61">
            <a:extLst xmlns:a="http://schemas.openxmlformats.org/drawingml/2006/main">
              <a:ext uri="{FF2B5EF4-FFF2-40B4-BE49-F238E27FC236}">
                <a16:creationId xmlns:a16="http://schemas.microsoft.com/office/drawing/2014/main" id="{CB7351BD-55DE-488E-856C-8DCDE4376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68865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63" name="矩形 62">
            <a:extLst xmlns:a="http://schemas.openxmlformats.org/drawingml/2006/main">
              <a:ext uri="{FF2B5EF4-FFF2-40B4-BE49-F238E27FC236}">
                <a16:creationId xmlns:a16="http://schemas.microsoft.com/office/drawing/2014/main" id="{E54EC711-B89B-41D2-8535-E4F51625A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6896100"/>
            <a:ext cx="2009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242320"/>
                </a:solidFill>
              </a:defRPr>
            </a:pPr>
            <a:r>
              <a:rPr sz="1125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锁定爆款选题 / 话题</a:t>
            </a:r>
            <a:endParaRPr sz="1125" b="0">
              <a:solidFill>
                <a:srgbClr val="242320"/>
              </a:solidFill>
            </a:endParaRPr>
          </a:p>
        </p:txBody>
      </p:sp>
      <p:sp>
        <p:nvSpPr>
          <p:cNvPr id="64" name="矩形 63">
            <a:extLst xmlns:a="http://schemas.openxmlformats.org/drawingml/2006/main">
              <a:ext uri="{FF2B5EF4-FFF2-40B4-BE49-F238E27FC236}">
                <a16:creationId xmlns:a16="http://schemas.microsoft.com/office/drawing/2014/main" id="{4FA6598B-6704-4F86-82EE-181371FFB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69151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矩形 64">
            <a:extLst xmlns:a="http://schemas.openxmlformats.org/drawingml/2006/main">
              <a:ext uri="{FF2B5EF4-FFF2-40B4-BE49-F238E27FC236}">
                <a16:creationId xmlns:a16="http://schemas.microsoft.com/office/drawing/2014/main" id="{C70DAE68-0B88-4D19-8531-A8C43E091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68865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66" name="矩形 65">
            <a:extLst xmlns:a="http://schemas.openxmlformats.org/drawingml/2006/main">
              <a:ext uri="{FF2B5EF4-FFF2-40B4-BE49-F238E27FC236}">
                <a16:creationId xmlns:a16="http://schemas.microsoft.com/office/drawing/2014/main" id="{FBEC0CEC-624C-4847-B18F-C22A05787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6896100"/>
            <a:ext cx="2009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242320"/>
                </a:solidFill>
              </a:defRPr>
            </a:pPr>
            <a:r>
              <a:rPr sz="1125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竞品内容结构拆解</a:t>
            </a:r>
            <a:endParaRPr sz="1125" b="0">
              <a:solidFill>
                <a:srgbClr val="242320"/>
              </a:solidFill>
            </a:endParaRPr>
          </a:p>
        </p:txBody>
      </p:sp>
      <p:sp>
        <p:nvSpPr>
          <p:cNvPr id="67" name="矩形 66">
            <a:extLst xmlns:a="http://schemas.openxmlformats.org/drawingml/2006/main">
              <a:ext uri="{FF2B5EF4-FFF2-40B4-BE49-F238E27FC236}">
                <a16:creationId xmlns:a16="http://schemas.microsoft.com/office/drawing/2014/main" id="{FCBC18D2-0AB3-4D49-A6B2-724FB8071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74485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矩形 67">
            <a:extLst xmlns:a="http://schemas.openxmlformats.org/drawingml/2006/main">
              <a:ext uri="{FF2B5EF4-FFF2-40B4-BE49-F238E27FC236}">
                <a16:creationId xmlns:a16="http://schemas.microsoft.com/office/drawing/2014/main" id="{08FEEC7F-3BD9-4397-BD63-B1ECDC552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74199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69" name="矩形 68">
            <a:extLst xmlns:a="http://schemas.openxmlformats.org/drawingml/2006/main">
              <a:ext uri="{FF2B5EF4-FFF2-40B4-BE49-F238E27FC236}">
                <a16:creationId xmlns:a16="http://schemas.microsoft.com/office/drawing/2014/main" id="{A6CD3829-5D74-48B0-BFA8-8F4DADA25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7429500"/>
            <a:ext cx="2009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242320"/>
                </a:solidFill>
              </a:defRPr>
            </a:pPr>
            <a:r>
              <a:rPr sz="1125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目标用户画像分层</a:t>
            </a:r>
            <a:endParaRPr sz="1125" b="0">
              <a:solidFill>
                <a:srgbClr val="242320"/>
              </a:solidFill>
            </a:endParaRPr>
          </a:p>
        </p:txBody>
      </p:sp>
      <p:sp>
        <p:nvSpPr>
          <p:cNvPr id="70" name="矩形 69">
            <a:extLst xmlns:a="http://schemas.openxmlformats.org/drawingml/2006/main">
              <a:ext uri="{FF2B5EF4-FFF2-40B4-BE49-F238E27FC236}">
                <a16:creationId xmlns:a16="http://schemas.microsoft.com/office/drawing/2014/main" id="{D4010ABE-50B2-42D4-B50F-1D242BD38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74485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矩形 70">
            <a:extLst xmlns:a="http://schemas.openxmlformats.org/drawingml/2006/main">
              <a:ext uri="{FF2B5EF4-FFF2-40B4-BE49-F238E27FC236}">
                <a16:creationId xmlns:a16="http://schemas.microsoft.com/office/drawing/2014/main" id="{38762D40-BEF9-46D2-88C6-0E1C373AD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74199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72" name="矩形 71">
            <a:extLst xmlns:a="http://schemas.openxmlformats.org/drawingml/2006/main">
              <a:ext uri="{FF2B5EF4-FFF2-40B4-BE49-F238E27FC236}">
                <a16:creationId xmlns:a16="http://schemas.microsoft.com/office/drawing/2014/main" id="{FF1D4460-88ED-4991-84AB-E4814F077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7429500"/>
            <a:ext cx="2009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242320"/>
                </a:solidFill>
              </a:defRPr>
            </a:pPr>
            <a:r>
              <a:rPr sz="1125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寻找用户痛点与热点</a:t>
            </a:r>
            <a:endParaRPr sz="1125" b="0">
              <a:solidFill>
                <a:srgbClr val="242320"/>
              </a:solidFill>
            </a:endParaRPr>
          </a:p>
        </p:txBody>
      </p:sp>
      <p:sp>
        <p:nvSpPr>
          <p:cNvPr id="73" name="矩形 72">
            <a:extLst xmlns:a="http://schemas.openxmlformats.org/drawingml/2006/main">
              <a:ext uri="{FF2B5EF4-FFF2-40B4-BE49-F238E27FC236}">
                <a16:creationId xmlns:a16="http://schemas.microsoft.com/office/drawing/2014/main" id="{32634F9D-5EB3-4821-86EE-1992FBA8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74485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4" name="矩形 73">
            <a:extLst xmlns:a="http://schemas.openxmlformats.org/drawingml/2006/main">
              <a:ext uri="{FF2B5EF4-FFF2-40B4-BE49-F238E27FC236}">
                <a16:creationId xmlns:a16="http://schemas.microsoft.com/office/drawing/2014/main" id="{AFFF0275-007A-488D-91BA-EF363B831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74199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75" name="矩形 74">
            <a:extLst xmlns:a="http://schemas.openxmlformats.org/drawingml/2006/main">
              <a:ext uri="{FF2B5EF4-FFF2-40B4-BE49-F238E27FC236}">
                <a16:creationId xmlns:a16="http://schemas.microsoft.com/office/drawing/2014/main" id="{04BEF5E0-856B-4DFA-880F-A72FC146B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7429500"/>
            <a:ext cx="2009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242320"/>
                </a:solidFill>
              </a:defRPr>
            </a:pPr>
            <a:r>
              <a:rPr sz="1125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标题 / 封面 / 内容制作</a:t>
            </a:r>
            <a:endParaRPr sz="1125" b="0">
              <a:solidFill>
                <a:srgbClr val="242320"/>
              </a:solidFill>
            </a:endParaRPr>
          </a:p>
        </p:txBody>
      </p:sp>
      <p:sp>
        <p:nvSpPr>
          <p:cNvPr id="76" name="矩形 75">
            <a:extLst xmlns:a="http://schemas.openxmlformats.org/drawingml/2006/main">
              <a:ext uri="{FF2B5EF4-FFF2-40B4-BE49-F238E27FC236}">
                <a16:creationId xmlns:a16="http://schemas.microsoft.com/office/drawing/2014/main" id="{B070C673-14EC-47F5-80DC-4AE5E4090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79819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矩形 76">
            <a:extLst xmlns:a="http://schemas.openxmlformats.org/drawingml/2006/main">
              <a:ext uri="{FF2B5EF4-FFF2-40B4-BE49-F238E27FC236}">
                <a16:creationId xmlns:a16="http://schemas.microsoft.com/office/drawing/2014/main" id="{59A6D8D6-67E5-4109-BF74-1B057A319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79533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78" name="矩形 77">
            <a:extLst xmlns:a="http://schemas.openxmlformats.org/drawingml/2006/main">
              <a:ext uri="{FF2B5EF4-FFF2-40B4-BE49-F238E27FC236}">
                <a16:creationId xmlns:a16="http://schemas.microsoft.com/office/drawing/2014/main" id="{371CD093-08FE-4414-95F7-D94B24406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7962900"/>
            <a:ext cx="2009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242320"/>
                </a:solidFill>
              </a:defRPr>
            </a:pPr>
            <a:r>
              <a:rPr sz="1125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分平台分时段发布</a:t>
            </a:r>
            <a:endParaRPr sz="1125" b="0">
              <a:solidFill>
                <a:srgbClr val="242320"/>
              </a:solidFill>
            </a:endParaRPr>
          </a:p>
        </p:txBody>
      </p:sp>
      <p:sp>
        <p:nvSpPr>
          <p:cNvPr id="79" name="矩形 78">
            <a:extLst xmlns:a="http://schemas.openxmlformats.org/drawingml/2006/main">
              <a:ext uri="{FF2B5EF4-FFF2-40B4-BE49-F238E27FC236}">
                <a16:creationId xmlns:a16="http://schemas.microsoft.com/office/drawing/2014/main" id="{7111A363-053C-4A0A-ADB1-922D81AA2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79819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0" name="矩形 79">
            <a:extLst xmlns:a="http://schemas.openxmlformats.org/drawingml/2006/main">
              <a:ext uri="{FF2B5EF4-FFF2-40B4-BE49-F238E27FC236}">
                <a16:creationId xmlns:a16="http://schemas.microsoft.com/office/drawing/2014/main" id="{1DA428A6-275F-4194-A149-1BF5FC420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79533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81" name="矩形 80">
            <a:extLst xmlns:a="http://schemas.openxmlformats.org/drawingml/2006/main">
              <a:ext uri="{FF2B5EF4-FFF2-40B4-BE49-F238E27FC236}">
                <a16:creationId xmlns:a16="http://schemas.microsoft.com/office/drawing/2014/main" id="{BEFA5F55-1ED7-4B9A-B1F9-D4C393BC9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7962900"/>
            <a:ext cx="2009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>
                <a:solidFill>
                  <a:srgbClr val="242320"/>
                </a:solidFill>
              </a:defRPr>
            </a:pPr>
            <a:r>
              <a:rPr sz="1125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数据监控与复盘迭代</a:t>
            </a:r>
            <a:endParaRPr sz="1125" b="0">
              <a:solidFill>
                <a:srgbClr val="242320"/>
              </a:solidFill>
            </a:endParaRPr>
          </a:p>
        </p:txBody>
      </p:sp>
      <p:sp>
        <p:nvSpPr>
          <p:cNvPr id="82" name="矩形 81">
            <a:extLst xmlns:a="http://schemas.openxmlformats.org/drawingml/2006/main">
              <a:ext uri="{FF2B5EF4-FFF2-40B4-BE49-F238E27FC236}">
                <a16:creationId xmlns:a16="http://schemas.microsoft.com/office/drawing/2014/main" id="{0C99E800-FDDB-43E1-8D12-14BEE5329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067800"/>
            <a:ext cx="1524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242320"/>
                </a:solidFill>
              </a:defRPr>
            </a:pPr>
            <a:r>
              <a:rPr sz="2100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</a:rPr>
              <a:t>26W+</a:t>
            </a:r>
            <a:endParaRPr sz="2100" b="1">
              <a:solidFill>
                <a:srgbClr val="242320"/>
              </a:solidFill>
            </a:endParaRPr>
          </a:p>
        </p:txBody>
      </p:sp>
      <p:sp>
        <p:nvSpPr>
          <p:cNvPr id="83" name="矩形 82">
            <a:extLst xmlns:a="http://schemas.openxmlformats.org/drawingml/2006/main">
              <a:ext uri="{FF2B5EF4-FFF2-40B4-BE49-F238E27FC236}">
                <a16:creationId xmlns:a16="http://schemas.microsoft.com/office/drawing/2014/main" id="{74CA4F80-5523-4DA6-AA2D-59C8565A3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95250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>
                <a:solidFill>
                  <a:srgbClr val="706D67"/>
                </a:solidFill>
              </a:defRPr>
            </a:pPr>
            <a:r>
              <a:rPr sz="105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累计曝光</a:t>
            </a:r>
            <a:endParaRPr sz="1050" b="0">
              <a:solidFill>
                <a:srgbClr val="706D67"/>
              </a:solidFill>
            </a:endParaRPr>
          </a:p>
        </p:txBody>
      </p:sp>
      <p:sp>
        <p:nvSpPr>
          <p:cNvPr id="84" name="矩形 83">
            <a:extLst xmlns:a="http://schemas.openxmlformats.org/drawingml/2006/main">
              <a:ext uri="{FF2B5EF4-FFF2-40B4-BE49-F238E27FC236}">
                <a16:creationId xmlns:a16="http://schemas.microsoft.com/office/drawing/2014/main" id="{455088AE-0934-4CF4-8465-B86C7ECC5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9067800"/>
            <a:ext cx="1524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242320"/>
                </a:solidFill>
              </a:defRPr>
            </a:pPr>
            <a:r>
              <a:rPr sz="2100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</a:rPr>
              <a:t>10W+</a:t>
            </a:r>
            <a:endParaRPr sz="2100" b="1">
              <a:solidFill>
                <a:srgbClr val="242320"/>
              </a:solidFill>
            </a:endParaRPr>
          </a:p>
        </p:txBody>
      </p:sp>
      <p:sp>
        <p:nvSpPr>
          <p:cNvPr id="85" name="矩形 84">
            <a:extLst xmlns:a="http://schemas.openxmlformats.org/drawingml/2006/main">
              <a:ext uri="{FF2B5EF4-FFF2-40B4-BE49-F238E27FC236}">
                <a16:creationId xmlns:a16="http://schemas.microsoft.com/office/drawing/2014/main" id="{7B8A05FB-B97C-4364-8ECE-B7166D50C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95250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>
                <a:solidFill>
                  <a:srgbClr val="706D67"/>
                </a:solidFill>
              </a:defRPr>
            </a:pPr>
            <a:r>
              <a:rPr sz="105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累计访问</a:t>
            </a:r>
            <a:endParaRPr sz="1050" b="0">
              <a:solidFill>
                <a:srgbClr val="706D67"/>
              </a:solidFill>
            </a:endParaRPr>
          </a:p>
        </p:txBody>
      </p:sp>
      <p:sp>
        <p:nvSpPr>
          <p:cNvPr id="86" name="矩形 85">
            <a:extLst xmlns:a="http://schemas.openxmlformats.org/drawingml/2006/main">
              <a:ext uri="{FF2B5EF4-FFF2-40B4-BE49-F238E27FC236}">
                <a16:creationId xmlns:a16="http://schemas.microsoft.com/office/drawing/2014/main" id="{2C0DBC2D-C03A-496B-88CC-F3AC17C50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9067800"/>
            <a:ext cx="1524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242320"/>
                </a:solidFill>
              </a:defRPr>
            </a:pPr>
            <a:r>
              <a:rPr sz="2100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</a:rPr>
              <a:t>3000+组</a:t>
            </a:r>
            <a:endParaRPr sz="2100" b="1">
              <a:solidFill>
                <a:srgbClr val="242320"/>
              </a:solidFill>
            </a:endParaRPr>
          </a:p>
        </p:txBody>
      </p:sp>
      <p:sp>
        <p:nvSpPr>
          <p:cNvPr id="87" name="矩形 86">
            <a:extLst xmlns:a="http://schemas.openxmlformats.org/drawingml/2006/main">
              <a:ext uri="{FF2B5EF4-FFF2-40B4-BE49-F238E27FC236}">
                <a16:creationId xmlns:a16="http://schemas.microsoft.com/office/drawing/2014/main" id="{45910816-225A-445D-8D2B-BF8DDA4C1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95250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>
                <a:solidFill>
                  <a:srgbClr val="706D67"/>
                </a:solidFill>
              </a:defRPr>
            </a:pPr>
            <a:r>
              <a:rPr sz="105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到店客户</a:t>
            </a:r>
            <a:endParaRPr sz="1050" b="0">
              <a:solidFill>
                <a:srgbClr val="706D67"/>
              </a:solidFill>
            </a:endParaRPr>
          </a:p>
        </p:txBody>
      </p:sp>
      <p:sp>
        <p:nvSpPr>
          <p:cNvPr id="88" name="矩形 87">
            <a:extLst xmlns:a="http://schemas.openxmlformats.org/drawingml/2006/main">
              <a:ext uri="{FF2B5EF4-FFF2-40B4-BE49-F238E27FC236}">
                <a16:creationId xmlns:a16="http://schemas.microsoft.com/office/drawing/2014/main" id="{8E03AB8C-CC58-4EA5-8019-B2A2FDB3F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9067800"/>
            <a:ext cx="1524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2100" b="1">
                <a:solidFill>
                  <a:srgbClr val="242320"/>
                </a:solidFill>
              </a:defRPr>
            </a:pPr>
            <a:r>
              <a:rPr sz="210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约40%</a:t>
            </a:r>
            <a:endParaRPr sz="2100" b="1">
              <a:solidFill>
                <a:srgbClr val="242320"/>
              </a:solidFill>
            </a:endParaRPr>
          </a:p>
        </p:txBody>
      </p:sp>
      <p:sp>
        <p:nvSpPr>
          <p:cNvPr id="89" name="矩形 88">
            <a:extLst xmlns:a="http://schemas.openxmlformats.org/drawingml/2006/main">
              <a:ext uri="{FF2B5EF4-FFF2-40B4-BE49-F238E27FC236}">
                <a16:creationId xmlns:a16="http://schemas.microsoft.com/office/drawing/2014/main" id="{F47E918E-DBBA-49DA-93AA-37F44F711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95250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0">
                <a:solidFill>
                  <a:srgbClr val="706D67"/>
                </a:solidFill>
              </a:defRPr>
            </a:pPr>
            <a:r>
              <a:rPr sz="105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付费转化</a:t>
            </a:r>
            <a:endParaRPr sz="1050" b="0">
              <a:solidFill>
                <a:srgbClr val="706D67"/>
              </a:solidFill>
            </a:endParaRPr>
          </a:p>
        </p:txBody>
      </p:sp>
      <p:sp>
        <p:nvSpPr>
          <p:cNvPr id="90" name="矩形 89">
            <a:extLst xmlns:a="http://schemas.openxmlformats.org/drawingml/2006/main">
              <a:ext uri="{FF2B5EF4-FFF2-40B4-BE49-F238E27FC236}">
                <a16:creationId xmlns:a16="http://schemas.microsoft.com/office/drawing/2014/main" id="{65960C39-35BB-4378-810D-6BAED04B5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101917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>
                <a:solidFill>
                  <a:srgbClr val="242320"/>
                </a:solidFill>
              </a:defRPr>
            </a:pPr>
            <a:r>
              <a:rPr sz="1125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项目案例：陶艺爆款调研｜东方风情展｜动漫社合作</a:t>
            </a:r>
            <a:endParaRPr sz="1125" b="0">
              <a:solidFill>
                <a:srgbClr val="242320"/>
              </a:solidFill>
            </a:endParaRPr>
          </a:p>
        </p:txBody>
      </p:sp>
      <p:sp>
        <p:nvSpPr>
          <p:cNvPr id="92" name="矩形 91">
            <a:extLst xmlns:a="http://schemas.openxmlformats.org/drawingml/2006/main">
              <a:ext uri="{FF2B5EF4-FFF2-40B4-BE49-F238E27FC236}">
                <a16:creationId xmlns:a16="http://schemas.microsoft.com/office/drawing/2014/main" id="{0651D9E2-721A-4A1A-8D34-A29BF55C3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3147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3" name="矩形 92">
            <a:extLst xmlns:a="http://schemas.openxmlformats.org/drawingml/2006/main">
              <a:ext uri="{FF2B5EF4-FFF2-40B4-BE49-F238E27FC236}">
                <a16:creationId xmlns:a16="http://schemas.microsoft.com/office/drawing/2014/main" id="{7EC38679-F3F5-4FBA-B618-3C0ED53D6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2861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94" name="矩形 93">
            <a:extLst xmlns:a="http://schemas.openxmlformats.org/drawingml/2006/main">
              <a:ext uri="{FF2B5EF4-FFF2-40B4-BE49-F238E27FC236}">
                <a16:creationId xmlns:a16="http://schemas.microsoft.com/office/drawing/2014/main" id="{DDC040CF-B03A-4E26-B2CE-61312DFC1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295650"/>
            <a:ext cx="129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竞品与趋势分析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95" name="矩形 94">
            <a:extLst xmlns:a="http://schemas.openxmlformats.org/drawingml/2006/main">
              <a:ext uri="{FF2B5EF4-FFF2-40B4-BE49-F238E27FC236}">
                <a16:creationId xmlns:a16="http://schemas.microsoft.com/office/drawing/2014/main" id="{9B5025D2-F6F2-4A71-8AF9-A069399EF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7147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6" name="矩形 95">
            <a:extLst xmlns:a="http://schemas.openxmlformats.org/drawingml/2006/main">
              <a:ext uri="{FF2B5EF4-FFF2-40B4-BE49-F238E27FC236}">
                <a16:creationId xmlns:a16="http://schemas.microsoft.com/office/drawing/2014/main" id="{AAF2E1F5-9B7A-4CC2-97B9-983ECDF58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36861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97" name="矩形 96">
            <a:extLst xmlns:a="http://schemas.openxmlformats.org/drawingml/2006/main">
              <a:ext uri="{FF2B5EF4-FFF2-40B4-BE49-F238E27FC236}">
                <a16:creationId xmlns:a16="http://schemas.microsoft.com/office/drawing/2014/main" id="{069EFA7C-90B9-4E01-82EE-81ED8960D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695700"/>
            <a:ext cx="129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内容卖点提炼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98" name="矩形 97">
            <a:extLst xmlns:a="http://schemas.openxmlformats.org/drawingml/2006/main">
              <a:ext uri="{FF2B5EF4-FFF2-40B4-BE49-F238E27FC236}">
                <a16:creationId xmlns:a16="http://schemas.microsoft.com/office/drawing/2014/main" id="{206E1D6E-2975-42EF-B56F-A2796D0A7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33147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9" name="矩形 98">
            <a:extLst xmlns:a="http://schemas.openxmlformats.org/drawingml/2006/main">
              <a:ext uri="{FF2B5EF4-FFF2-40B4-BE49-F238E27FC236}">
                <a16:creationId xmlns:a16="http://schemas.microsoft.com/office/drawing/2014/main" id="{7F8443C9-E91D-4A2B-BE59-F89D5FAEC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32861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100" name="矩形 99">
            <a:extLst xmlns:a="http://schemas.openxmlformats.org/drawingml/2006/main">
              <a:ext uri="{FF2B5EF4-FFF2-40B4-BE49-F238E27FC236}">
                <a16:creationId xmlns:a16="http://schemas.microsoft.com/office/drawing/2014/main" id="{B108ED00-7DEC-4E54-A3E9-53F48B0ED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3295650"/>
            <a:ext cx="129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展会方案设计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101" name="矩形 100">
            <a:extLst xmlns:a="http://schemas.openxmlformats.org/drawingml/2006/main">
              <a:ext uri="{FF2B5EF4-FFF2-40B4-BE49-F238E27FC236}">
                <a16:creationId xmlns:a16="http://schemas.microsoft.com/office/drawing/2014/main" id="{38CDEF72-D724-4B43-A202-C007710B4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37147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2" name="矩形 101">
            <a:extLst xmlns:a="http://schemas.openxmlformats.org/drawingml/2006/main">
              <a:ext uri="{FF2B5EF4-FFF2-40B4-BE49-F238E27FC236}">
                <a16:creationId xmlns:a16="http://schemas.microsoft.com/office/drawing/2014/main" id="{E5041865-0EFB-4811-A065-A7DE43991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36861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103" name="矩形 102">
            <a:extLst xmlns:a="http://schemas.openxmlformats.org/drawingml/2006/main">
              <a:ext uri="{FF2B5EF4-FFF2-40B4-BE49-F238E27FC236}">
                <a16:creationId xmlns:a16="http://schemas.microsoft.com/office/drawing/2014/main" id="{D9FB2901-3B5A-4C07-A8F9-37EA3A421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3695700"/>
            <a:ext cx="129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优惠权益承接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104" name="矩形 103">
            <a:extLst xmlns:a="http://schemas.openxmlformats.org/drawingml/2006/main">
              <a:ext uri="{FF2B5EF4-FFF2-40B4-BE49-F238E27FC236}">
                <a16:creationId xmlns:a16="http://schemas.microsoft.com/office/drawing/2014/main" id="{E4439287-7B1A-4FF9-96BA-798047F61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3147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5" name="矩形 104">
            <a:extLst xmlns:a="http://schemas.openxmlformats.org/drawingml/2006/main">
              <a:ext uri="{FF2B5EF4-FFF2-40B4-BE49-F238E27FC236}">
                <a16:creationId xmlns:a16="http://schemas.microsoft.com/office/drawing/2014/main" id="{9BC12B7C-33E0-498A-8AB1-E05736C79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2861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106" name="矩形 105">
            <a:extLst xmlns:a="http://schemas.openxmlformats.org/drawingml/2006/main">
              <a:ext uri="{FF2B5EF4-FFF2-40B4-BE49-F238E27FC236}">
                <a16:creationId xmlns:a16="http://schemas.microsoft.com/office/drawing/2014/main" id="{6D1BDE52-F6DE-4EBE-92E4-F30908345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3295650"/>
            <a:ext cx="129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拼豆产品结合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107" name="矩形 106">
            <a:extLst xmlns:a="http://schemas.openxmlformats.org/drawingml/2006/main">
              <a:ext uri="{FF2B5EF4-FFF2-40B4-BE49-F238E27FC236}">
                <a16:creationId xmlns:a16="http://schemas.microsoft.com/office/drawing/2014/main" id="{818E1828-47C0-4C35-BC06-F09FA8FDC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7147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8" name="矩形 107">
            <a:extLst xmlns:a="http://schemas.openxmlformats.org/drawingml/2006/main">
              <a:ext uri="{FF2B5EF4-FFF2-40B4-BE49-F238E27FC236}">
                <a16:creationId xmlns:a16="http://schemas.microsoft.com/office/drawing/2014/main" id="{D9050E51-163F-4963-96DE-59301855E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6861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109" name="矩形 108">
            <a:extLst xmlns:a="http://schemas.openxmlformats.org/drawingml/2006/main">
              <a:ext uri="{FF2B5EF4-FFF2-40B4-BE49-F238E27FC236}">
                <a16:creationId xmlns:a16="http://schemas.microsoft.com/office/drawing/2014/main" id="{378E79D7-1C9B-48BA-B305-E7EC1C807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3695700"/>
            <a:ext cx="129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招新内容策划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110" name="矩形 109">
            <a:extLst xmlns:a="http://schemas.openxmlformats.org/drawingml/2006/main">
              <a:ext uri="{FF2B5EF4-FFF2-40B4-BE49-F238E27FC236}">
                <a16:creationId xmlns:a16="http://schemas.microsoft.com/office/drawing/2014/main" id="{691D9936-8D17-4C69-BF66-9CB89AF32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33147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1" name="矩形 110">
            <a:extLst xmlns:a="http://schemas.openxmlformats.org/drawingml/2006/main">
              <a:ext uri="{FF2B5EF4-FFF2-40B4-BE49-F238E27FC236}">
                <a16:creationId xmlns:a16="http://schemas.microsoft.com/office/drawing/2014/main" id="{6B7BD5BA-EFEB-488C-84DC-111B5CD02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328612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112" name="矩形 111">
            <a:extLst xmlns:a="http://schemas.openxmlformats.org/drawingml/2006/main">
              <a:ext uri="{FF2B5EF4-FFF2-40B4-BE49-F238E27FC236}">
                <a16:creationId xmlns:a16="http://schemas.microsoft.com/office/drawing/2014/main" id="{4471C58F-AF32-48C1-92E4-4EFFC8731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3295650"/>
            <a:ext cx="129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AI工具应用</a:t>
            </a:r>
            <a:endParaRPr sz="1050" b="0">
              <a:solidFill>
                <a:srgbClr val="242320"/>
              </a:solidFill>
            </a:endParaRPr>
          </a:p>
        </p:txBody>
      </p:sp>
      <p:sp>
        <p:nvSpPr>
          <p:cNvPr id="113" name="矩形 112">
            <a:extLst xmlns:a="http://schemas.openxmlformats.org/drawingml/2006/main">
              <a:ext uri="{FF2B5EF4-FFF2-40B4-BE49-F238E27FC236}">
                <a16:creationId xmlns:a16="http://schemas.microsoft.com/office/drawing/2014/main" id="{DD14CCF4-5520-43A2-83EA-2BA7B15C5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371475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73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4" name="矩形 113">
            <a:extLst xmlns:a="http://schemas.openxmlformats.org/drawingml/2006/main">
              <a:ext uri="{FF2B5EF4-FFF2-40B4-BE49-F238E27FC236}">
                <a16:creationId xmlns:a16="http://schemas.microsoft.com/office/drawing/2014/main" id="{97E88CCC-E4F8-48B1-9A07-AA6C0E495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3686175"/>
            <a:ext cx="133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6F2EC"/>
                </a:solidFill>
                <a:latin typeface="DINNextLTPro-Regular"/>
                <a:ea typeface="DINNextLTPro-Regular"/>
                <a:cs typeface="DINNextLTPro-Regular"/>
              </a:rPr>
              <a:t>✓</a:t>
            </a:r>
            <a:endParaRPr sz="825" b="1">
              <a:solidFill>
                <a:srgbClr val="FFFFFF"/>
              </a:solidFill>
            </a:endParaRPr>
          </a:p>
        </p:txBody>
      </p:sp>
      <p:sp>
        <p:nvSpPr>
          <p:cNvPr id="115" name="矩形 114">
            <a:extLst xmlns:a="http://schemas.openxmlformats.org/drawingml/2006/main">
              <a:ext uri="{FF2B5EF4-FFF2-40B4-BE49-F238E27FC236}">
                <a16:creationId xmlns:a16="http://schemas.microsoft.com/office/drawing/2014/main" id="{D5E1E791-8DD3-435C-B38C-0063600D9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3695700"/>
            <a:ext cx="129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0">
                <a:solidFill>
                  <a:srgbClr val="242320"/>
                </a:solidFill>
              </a:defRPr>
            </a:pPr>
            <a:r>
              <a:rPr sz="1050" b="0">
                <a:solidFill>
                  <a:srgbClr val="333229"/>
                </a:solidFill>
                <a:latin typeface="DengXian Light"/>
                <a:ea typeface="DengXian Light"/>
                <a:cs typeface="DengXian Light"/>
              </a:rPr>
              <a:t>数据复盘优化</a:t>
            </a:r>
            <a:endParaRPr sz="1050" b="0">
              <a:solidFill>
                <a:srgbClr val="2423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869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1EE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a3650f9c474c4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47750" y="179407"/>
            <a:ext cx="6477000" cy="3641687"/>
          </a:xfrm>
          <a:prstGeom xmlns:a="http://schemas.openxmlformats.org/drawingml/2006/main" prst="rect">
            <a:avLst/>
          </a:prstGeom>
        </p:spPr>
      </p:pic>
      <p:pic>
        <p:nvPicPr>
          <p:cNvPr id="5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df8e2be5db42e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47750" y="3899194"/>
            <a:ext cx="6477000" cy="3631613"/>
          </a:xfrm>
          <a:prstGeom xmlns:a="http://schemas.openxmlformats.org/drawingml/2006/main" prst="rect">
            <a:avLst/>
          </a:prstGeom>
        </p:spPr>
      </p:pic>
      <p:pic>
        <p:nvPicPr>
          <p:cNvPr id="6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607527aeac483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57112" y="7600950"/>
            <a:ext cx="6458277" cy="3657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9699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1EE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827B8BEE-041F-44AF-A930-C407AD390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00050"/>
            <a:ext cx="857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AD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03FA9497-91D5-45AD-8B73-F0E694DD6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66750"/>
            <a:ext cx="784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025" b="1">
                <a:solidFill>
                  <a:srgbClr val="242320"/>
                </a:solidFill>
              </a:defRPr>
            </a:pPr>
            <a:r>
              <a:rPr sz="202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核心数据成果</a:t>
            </a:r>
            <a:endParaRPr sz="2025" b="1">
              <a:solidFill>
                <a:srgbClr val="242320"/>
              </a:solidFill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E83CB27-CB39-48A7-9B9F-D1418EF2D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12382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用数据呈现从内容曝光到到店转化的运营闭环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398599C3-E02D-4653-85A2-46628F1F7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000250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E78C708-A066-41B2-9750-F53D35307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190750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</a:rPr>
              <a:t>26W+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42D711BF-0F23-434A-A045-D7CDF634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78130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曝光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F5172035-65E7-43A1-995D-3450C4B4C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819400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周期：10个月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62BA0887-6B26-4CB1-93F5-1CC5BDB14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0348CDF5-7523-420C-9471-34802E913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190750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</a:rPr>
              <a:t>10W+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1B0A51EC-51FE-4D4E-83D7-1FEADBB78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78130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访问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B4C257F6-7B86-4231-B1C3-3264990C9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819400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周期：10个月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4506FE7-DE68-4803-BBA3-DD4285306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667125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345DBAED-1F56-4467-952F-E8642F5E0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3857625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</a:rPr>
              <a:t>25W+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9CCFD40E-0A35-405F-A349-484EA49BC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44817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线上营收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2D8CCF3B-343D-4871-A9A4-7EAE40895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4486275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周期：10个月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E36A28FB-524F-4752-8836-143C7418C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667125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C5870773-C6E4-4265-A129-283D4B1BD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857625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</a:rPr>
              <a:t>3000+组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EE6F5DFB-A401-48F3-9380-367B28013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444817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到店客户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F09481E0-A833-4C7B-8669-A1BF69F8C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486275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周期：10个月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20CFEACE-7E80-4649-AD95-799261CD3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334000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C7CC5329-A1DA-4195-9F14-8CAC7CB78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524500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约40%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C362229D-ECDA-4386-81FE-EFB9EBCE3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611505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付费转化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337AF47D-E387-4720-89C1-300811EF9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6153150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到店→付费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CA552866-250E-416E-AA4E-05AAFD4EC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5334000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B6E776BE-2902-407F-8FDA-5A2B40610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5524500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</a:rPr>
              <a:t>500+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8D9D75DE-061B-4361-B0E8-03C7C5237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611505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维护客户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83EBD0E4-11E6-48C5-85A3-E65F6C8EB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6153150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周期：10个月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787972CD-DDDC-40E1-8572-3F2B957EA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7000875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45CD6900-7CBB-4D51-9BD3-43B8359DC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7191375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</a:rPr>
              <a:t>50%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D5D47834-ADF1-4A28-A402-E1B84D505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778192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复购率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A40DB24D-35A6-45F7-99DE-51679669B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7820025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客户复购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9A1533BC-8A50-49DD-8157-8E69983E7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7000875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9D0D41FB-F864-4E10-9ED2-ADE6A3928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7191375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</a:rPr>
              <a:t>1000+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F98AB0E6-8B90-444A-9DC5-28AFBB7BA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778192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活动拉新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0899942E-FFFB-4B0C-A402-3D7E00492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7820025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累计18场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770EAE2E-CDB8-4651-A216-35C2CA626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9191625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>
                <a:solidFill>
                  <a:srgbClr val="706D67"/>
                </a:solidFill>
              </a:defRPr>
            </a:pPr>
            <a:r>
              <a:rPr sz="112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数据覆盖内容运营、线上成交、到店转化、用户维系与活动增长</a:t>
            </a:r>
            <a:endParaRPr sz="1125" b="0">
              <a:solidFill>
                <a:srgbClr val="706D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2975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1EE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3BE8774-4513-49F4-B8AF-BB089750A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13335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42320"/>
                </a:solidFill>
              </a:defRPr>
            </a:pP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▸ </a:t>
            </a:r>
            <a:r>
              <a:rPr sz="160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线下能力</a:t>
            </a: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 </a:t>
            </a:r>
            <a:endParaRPr sz="1350" b="1">
              <a:solidFill>
                <a:srgbClr val="242320"/>
              </a:solidFill>
            </a:endParaRPr>
          </a:p>
        </p:txBody>
      </p:sp>
      <p:sp>
        <p:nvSpPr>
          <p:cNvPr id="60" name="矩形 59">
            <a:extLst xmlns:a="http://schemas.openxmlformats.org/drawingml/2006/main">
              <a:ext uri="{FF2B5EF4-FFF2-40B4-BE49-F238E27FC236}">
                <a16:creationId xmlns:a16="http://schemas.microsoft.com/office/drawing/2014/main" id="{68D9B218-8F31-48C6-B7E0-8BCD50D8D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00050"/>
            <a:ext cx="857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AD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E0BAEC4-FD9A-4179-84AE-3F55BFDEC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66750"/>
            <a:ext cx="784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025" b="1">
                <a:solidFill>
                  <a:srgbClr val="242320"/>
                </a:solidFill>
              </a:defRPr>
            </a:pPr>
            <a:r>
              <a:rPr sz="202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Ⅱ. </a:t>
            </a:r>
            <a:r>
              <a:rPr sz="202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商务对接</a:t>
            </a:r>
            <a:endParaRPr sz="2025" b="1">
              <a:solidFill>
                <a:srgbClr val="242320"/>
              </a:solidFill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6EA7099E-2C4A-4B95-BF67-4472A15D8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2425" y="18986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242320"/>
                </a:solidFill>
              </a:defRPr>
            </a:pPr>
            <a:endParaRPr sz="1125" b="0">
              <a:solidFill>
                <a:srgbClr val="242320"/>
              </a:solidFill>
            </a:endParaRP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583BE5BD-10E7-4FF2-AA81-6F5F0B672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810" y="2657475"/>
            <a:ext cx="1494790" cy="1152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706D67"/>
                </a:solidFill>
              </a:defRPr>
            </a:pPr>
            <a:endParaRPr sz="1125" b="0">
              <a:solidFill>
                <a:srgbClr val="706D67"/>
              </a:solidFill>
            </a:endParaRPr>
          </a:p>
        </p:txBody>
      </p:sp>
      <p:sp>
        <p:nvSpPr>
          <p:cNvPr id="39" name="矩形 38">
            <a:extLst xmlns:a="http://schemas.openxmlformats.org/drawingml/2006/main">
              <a:ext uri="{FF2B5EF4-FFF2-40B4-BE49-F238E27FC236}">
                <a16:creationId xmlns:a16="http://schemas.microsoft.com/office/drawing/2014/main" id="{431E4728-E898-425F-A100-E8F485893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6000750"/>
            <a:ext cx="792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AD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矩形 39">
            <a:extLst xmlns:a="http://schemas.openxmlformats.org/drawingml/2006/main">
              <a:ext uri="{FF2B5EF4-FFF2-40B4-BE49-F238E27FC236}">
                <a16:creationId xmlns:a16="http://schemas.microsoft.com/office/drawing/2014/main" id="{C80ACDB3-C978-4AFC-9AFA-42BB6F9C9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400800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1">
                <a:solidFill>
                  <a:srgbClr val="242320"/>
                </a:solidFill>
              </a:defRPr>
            </a:pPr>
            <a:r>
              <a:rPr sz="157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活动现场、达人合作等相关图片</a:t>
            </a:r>
            <a:r>
              <a:rPr sz="157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 </a:t>
            </a:r>
            <a:endParaRPr sz="1575" b="1">
              <a:solidFill>
                <a:srgbClr val="242320"/>
              </a:solidFill>
            </a:endParaRPr>
          </a:p>
        </p:txBody>
      </p:sp>
      <p:sp>
        <p:nvSpPr>
          <p:cNvPr id="54" name="矩形 53">
            <a:extLst xmlns:a="http://schemas.openxmlformats.org/drawingml/2006/main">
              <a:ext uri="{FF2B5EF4-FFF2-40B4-BE49-F238E27FC236}">
                <a16:creationId xmlns:a16="http://schemas.microsoft.com/office/drawing/2014/main" id="{A7409DB2-C65B-4422-823F-CDCBCB720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2685" y="7019925"/>
            <a:ext cx="1805940" cy="3760470"/>
          </a:xfrm>
          <a:prstGeom xmlns:a="http://schemas.openxmlformats.org/drawingml/2006/main" prst="rect">
            <a:avLst/>
          </a:prstGeom>
          <a:blipFill xmlns:a="http://schemas.openxmlformats.org/drawingml/2006/main" rotWithShape="1">
            <a:blip xmlns:r="http://schemas.openxmlformats.org/officeDocument/2006/relationships" r:embed="Rec6c94056c4b4dc7"/>
            <a:stretch>
              <a:fillRect l="0" t="0" r="0" b="0"/>
            </a:stretch>
          </a:blipFill>
          <a:ln xmlns:a="http://schemas.openxmlformats.org/drawingml/2006/main" w="9525">
            <a:solidFill>
              <a:srgbClr val="B8ADA4"/>
            </a:solidFill>
            <a:prstDash val="solid"/>
          </a:ln>
        </p:spPr>
      </p:sp>
      <p:sp>
        <p:nvSpPr>
          <p:cNvPr id="55" name="矩形 54">
            <a:extLst xmlns:a="http://schemas.openxmlformats.org/drawingml/2006/main">
              <a:ext uri="{FF2B5EF4-FFF2-40B4-BE49-F238E27FC236}">
                <a16:creationId xmlns:a16="http://schemas.microsoft.com/office/drawing/2014/main" id="{2718E25F-C8F6-44D8-BD94-0E9488317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8715375"/>
            <a:ext cx="22955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706D67"/>
                </a:solidFill>
              </a:defRPr>
            </a:pPr>
            <a:endParaRPr sz="1125" b="0">
              <a:solidFill>
                <a:srgbClr val="706D67"/>
              </a:solidFill>
            </a:endParaRPr>
          </a:p>
        </p:txBody>
      </p:sp>
      <p:sp>
        <p:nvSpPr>
          <p:cNvPr id="56" name="矩形 55">
            <a:extLst xmlns:a="http://schemas.openxmlformats.org/drawingml/2006/main">
              <a:ext uri="{FF2B5EF4-FFF2-40B4-BE49-F238E27FC236}">
                <a16:creationId xmlns:a16="http://schemas.microsoft.com/office/drawing/2014/main" id="{F17540D7-5D33-4371-A34A-C14FA783F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0745" y="7019925"/>
            <a:ext cx="1711960" cy="1752600"/>
          </a:xfrm>
          <a:prstGeom xmlns:a="http://schemas.openxmlformats.org/drawingml/2006/main" prst="rect">
            <a:avLst/>
          </a:prstGeom>
          <a:blipFill xmlns:a="http://schemas.openxmlformats.org/drawingml/2006/main" rotWithShape="1">
            <a:blip xmlns:r="http://schemas.openxmlformats.org/officeDocument/2006/relationships" r:embed="Rdc983db93f9f4f8c"/>
            <a:stretch>
              <a:fillRect l="0" t="0" r="0" b="0"/>
            </a:stretch>
          </a:blipFill>
          <a:ln xmlns:a="http://schemas.openxmlformats.org/drawingml/2006/main" w="9525">
            <a:solidFill>
              <a:srgbClr val="B8ADA4"/>
            </a:solidFill>
            <a:prstDash val="solid"/>
          </a:ln>
        </p:spPr>
      </p:sp>
      <p:sp>
        <p:nvSpPr>
          <p:cNvPr id="57" name="矩形 56">
            <a:extLst xmlns:a="http://schemas.openxmlformats.org/drawingml/2006/main">
              <a:ext uri="{FF2B5EF4-FFF2-40B4-BE49-F238E27FC236}">
                <a16:creationId xmlns:a16="http://schemas.microsoft.com/office/drawing/2014/main" id="{52797C34-977B-4A6C-9DFE-BE79E20F3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7739063"/>
            <a:ext cx="22955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706D67"/>
                </a:solidFill>
              </a:defRPr>
            </a:pPr>
            <a:endParaRPr sz="1125" b="0">
              <a:solidFill>
                <a:srgbClr val="706D67"/>
              </a:solidFill>
            </a:endParaRPr>
          </a:p>
        </p:txBody>
      </p:sp>
      <p:sp>
        <p:nvSpPr>
          <p:cNvPr id="59" name="矩形 58">
            <a:extLst xmlns:a="http://schemas.openxmlformats.org/drawingml/2006/main">
              <a:ext uri="{FF2B5EF4-FFF2-40B4-BE49-F238E27FC236}">
                <a16:creationId xmlns:a16="http://schemas.microsoft.com/office/drawing/2014/main" id="{C357054E-53CE-4C33-9632-662666E41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9686925"/>
            <a:ext cx="22955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706D67"/>
                </a:solidFill>
              </a:defRPr>
            </a:pPr>
            <a:endParaRPr sz="1125" b="0">
              <a:solidFill>
                <a:srgbClr val="706D67"/>
              </a:solidFill>
            </a:endParaRPr>
          </a:p>
        </p:txBody>
      </p:sp>
      <p:sp>
        <p:nvSpPr>
          <p:cNvPr id="73" name="矩形 72">
            <a:extLst xmlns:a="http://schemas.openxmlformats.org/drawingml/2006/main">
              <a:ext uri="{FF2B5EF4-FFF2-40B4-BE49-F238E27FC236}">
                <a16:creationId xmlns:a16="http://schemas.microsoft.com/office/drawing/2014/main" id="{7158830B-BFF9-4632-958B-63E6E52E3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62885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42320"/>
                </a:solidFill>
              </a:defRPr>
            </a:pP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▸</a:t>
            </a:r>
            <a:r>
              <a:rPr sz="160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 </a:t>
            </a:r>
            <a:r>
              <a:rPr sz="160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合作</a:t>
            </a:r>
            <a:r>
              <a:rPr sz="160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SOP</a:t>
            </a:r>
            <a:r>
              <a:rPr sz="160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 </a:t>
            </a:r>
            <a:endParaRPr sz="1600" b="1">
              <a:solidFill>
                <a:srgbClr val="242320"/>
              </a:solidFill>
            </a:endParaRPr>
          </a:p>
        </p:txBody>
      </p:sp>
      <p:sp>
        <p:nvSpPr>
          <p:cNvPr id="74" name="矩形 73">
            <a:extLst xmlns:a="http://schemas.openxmlformats.org/drawingml/2006/main">
              <a:ext uri="{FF2B5EF4-FFF2-40B4-BE49-F238E27FC236}">
                <a16:creationId xmlns:a16="http://schemas.microsoft.com/office/drawing/2014/main" id="{441A47A1-6B6B-4CD8-AC31-A8ED6653F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390" y="4203065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42320"/>
                </a:solidFill>
              </a:defRPr>
            </a:pP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▸ </a:t>
            </a:r>
            <a:r>
              <a:rPr sz="160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数据复盘模型</a:t>
            </a: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 </a:t>
            </a:r>
            <a:endParaRPr sz="1350" b="1">
              <a:solidFill>
                <a:srgbClr val="242320"/>
              </a:solidFill>
            </a:endParaRPr>
          </a:p>
        </p:txBody>
      </p:sp>
      <p:sp>
        <p:nvSpPr>
          <p:cNvPr id="75" name="文本框 74">
            <a:extLst xmlns:a="http://schemas.openxmlformats.org/drawingml/2006/main">
              <a:ext uri="{FF2B5EF4-FFF2-40B4-BE49-F238E27FC236}">
                <a16:creationId xmlns:a16="http://schemas.microsoft.com/office/drawing/2014/main" id="{D533C25A-7D41-4D8D-96BE-FC1964252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8415" y="2762885"/>
            <a:ext cx="4636135" cy="95313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能</a:t>
            </a:r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将个人打法提炼为</a:t>
            </a:r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BD SOP、</a:t>
            </a:r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话术模板与复盘体系，快速赋能团队</a:t>
            </a:r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;</a:t>
            </a:r>
            <a:endParaRPr sz="1400"/>
          </a:p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建联话术模板-合作方案模板-投流策略模板-数据分析复盘模板;</a:t>
            </a:r>
            <a:endParaRPr sz="1400"/>
          </a:p>
        </p:txBody>
      </p:sp>
      <p:sp>
        <p:nvSpPr>
          <p:cNvPr id="79" name="文本框 78">
            <a:extLst xmlns:a="http://schemas.openxmlformats.org/drawingml/2006/main">
              <a:ext uri="{FF2B5EF4-FFF2-40B4-BE49-F238E27FC236}">
                <a16:creationId xmlns:a16="http://schemas.microsoft.com/office/drawing/2014/main" id="{0312CB9D-D894-45D0-9D97-316A1BC1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221480"/>
            <a:ext cx="4641215" cy="5219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CPA/CPI/ROI</a:t>
            </a:r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核心指标监控</a:t>
            </a:r>
            <a:endParaRPr sz="1400"/>
          </a:p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人群画像分析爆款内容拆解模型</a:t>
            </a:r>
            <a:endParaRPr sz="1400"/>
          </a:p>
        </p:txBody>
      </p:sp>
      <p:sp>
        <p:nvSpPr>
          <p:cNvPr id="81" name="文本框 80">
            <a:extLst xmlns:a="http://schemas.openxmlformats.org/drawingml/2006/main">
              <a:ext uri="{FF2B5EF4-FFF2-40B4-BE49-F238E27FC236}">
                <a16:creationId xmlns:a16="http://schemas.microsoft.com/office/drawing/2014/main" id="{9E19D33B-27F1-41A4-A02C-6BD40264C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8415" y="1326515"/>
            <a:ext cx="4504690" cy="5219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具备线下合作洽谈及活动全流程落地能力</a:t>
            </a:r>
            <a:endParaRPr sz="1400"/>
          </a:p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具备达人合作谈判、脚本策略、内容跟进审核等能力</a:t>
            </a:r>
            <a:endParaRPr sz="1400"/>
          </a:p>
        </p:txBody>
      </p:sp>
      <p:pic>
        <p:nvPicPr>
          <p:cNvPr id="102" name="图片 8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edd037c748407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720" y="7010400"/>
            <a:ext cx="1751965" cy="3810000"/>
          </a:xfrm>
          <a:prstGeom xmlns:a="http://schemas.openxmlformats.org/drawingml/2006/main" prst="rect">
            <a:avLst/>
          </a:prstGeom>
        </p:spPr>
      </p:pic>
      <p:pic>
        <p:nvPicPr>
          <p:cNvPr id="103" name="图片 8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8f38d3e3334a0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214495" y="7019925"/>
            <a:ext cx="1732915" cy="3768725"/>
          </a:xfrm>
          <a:prstGeom xmlns:a="http://schemas.openxmlformats.org/drawingml/2006/main" prst="rect">
            <a:avLst/>
          </a:prstGeom>
        </p:spPr>
      </p:pic>
      <p:pic>
        <p:nvPicPr>
          <p:cNvPr id="104" name="图片 8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dc4bac6e334fa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42965" y="8772525"/>
            <a:ext cx="1720215" cy="20167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0531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1EE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0AA94046-CF2D-4142-A404-43757E056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00050"/>
            <a:ext cx="857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AD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DC136C4A-1F8A-43EE-8543-0926BE65A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66750"/>
            <a:ext cx="784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025" b="1">
                <a:solidFill>
                  <a:srgbClr val="242320"/>
                </a:solidFill>
              </a:defRPr>
            </a:pPr>
            <a:r>
              <a:rPr sz="202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Ⅲ. AI × 运营效率</a:t>
            </a:r>
            <a:endParaRPr sz="2025" b="1">
              <a:solidFill>
                <a:srgbClr val="242320"/>
              </a:solidFill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33A9AB01-77AD-4BB9-BE0A-A73A846D3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12382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把内容洞察、文案生产与数据复盘沉淀为可重复执行的运营工作流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3516686C-B1EA-417A-93F3-0DAB2AC13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000250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D3A08821-AEC8-48E2-B869-11941AFFF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190750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自主搭建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01A8920-8700-4A77-9751-CF7D170CB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78130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运营工作台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4252DBCF-35DE-48A3-A892-B97A931F8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819400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需求→工具→上线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1BAD483D-2F10-46D5-A6B5-E5C24A57D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A520CEF2-11DB-4E07-B5A5-92ED8729A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190750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3大模块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5B8FCD63-4636-4DC2-94F2-C0AD78DCE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78130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核心流程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6487B112-AC36-4F39-8F66-BA604DCFD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819400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拆解｜创作｜复盘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CB86CA6-448D-4216-97BC-4CD8E7160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667125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B154AF94-501E-40E0-BEF4-04C4B405F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3857625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多源输入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2B6C354B-4F5C-4F81-A1D6-F6D542417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44817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素材接入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E7B9F7A6-C6FE-49AC-8FA3-9B9462B15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4486275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链接｜正文｜截图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249008AF-0661-409C-85CA-7CC9EAE4E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667125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4F1A2EC9-5F9F-43A8-B6F8-26E6F153D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857625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双语适配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050408AF-696B-4100-BCB8-197CE857F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444817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使用场景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2ECFB291-2C34-4929-8D0F-6A568C0E7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486275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中文 / EN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AC50DFD-D51D-4B56-A857-996470F7F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334000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021BC7C5-01A7-47AA-A180-02B0911EB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524500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结构化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8933BD0D-F87A-4B61-85CE-D2497E141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611505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爆款拆解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F56888FA-EBB7-4AC2-B363-9782F16D9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6153150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痛点｜钩子｜结构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5B86E807-0538-4E5A-9920-FDCDEA2C9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5334000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F8C36CA4-D7FF-4D51-A613-403D8308B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5524500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3版输出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EAC1551B-6D19-443E-8652-029A0648E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6115050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文案生成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F38254D1-589F-40E4-BBA7-52DD0A501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6153150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平台｜人群｜语气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B66C16E6-D706-4133-9251-8FC0080E9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7000875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B35C53B3-07FB-45C3-A016-F904F854C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7191375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数据驱动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8BF22538-5983-4885-85F1-CFEB9C7B0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778192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运营复盘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A91B2992-7F57-446E-A3FD-CD534AA8E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7820025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指标→建议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10475F5B-9FB3-4582-BDAA-3E87F0FD8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7000875"/>
            <a:ext cx="3714750" cy="1285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1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BADD9989-C558-49C1-9B98-776FAD726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7191375"/>
            <a:ext cx="2047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550" b="1">
                <a:solidFill>
                  <a:srgbClr val="242320"/>
                </a:solidFill>
              </a:defRPr>
            </a:pPr>
            <a:r>
              <a:rPr sz="25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工作 × AI</a:t>
            </a:r>
            <a:endParaRPr sz="2550" b="1">
              <a:solidFill>
                <a:srgbClr val="242320"/>
              </a:solidFill>
            </a:endParaRPr>
          </a:p>
        </p:txBody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A00FFDDC-4C6A-4541-A4A6-74F211A99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7781925"/>
            <a:ext cx="2047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706D67"/>
                </a:solidFill>
              </a:defRPr>
            </a:pPr>
            <a:r>
              <a:rPr sz="12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核心能力</a:t>
            </a:r>
            <a:endParaRPr sz="1200" b="0">
              <a:solidFill>
                <a:srgbClr val="706D67"/>
              </a:solidFill>
            </a:endParaRP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BCF80832-F9EF-46E0-B2B2-DD623CFF3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7820025"/>
            <a:ext cx="1190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>
                <a:solidFill>
                  <a:srgbClr val="706D67"/>
                </a:solidFill>
              </a:defRPr>
            </a:pPr>
            <a:r>
              <a:rPr sz="900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经验沉淀为工具</a:t>
            </a:r>
            <a:endParaRPr sz="900" b="0">
              <a:solidFill>
                <a:srgbClr val="706D67"/>
              </a:solidFill>
            </a:endParaRPr>
          </a:p>
        </p:txBody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A829D0BE-4F06-49C5-A314-A0C14D8ED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9191625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>
                <a:solidFill>
                  <a:srgbClr val="706D67"/>
                </a:solidFill>
              </a:defRPr>
            </a:pPr>
            <a:r>
              <a:rPr sz="1125" b="0">
                <a:solidFill>
                  <a:srgbClr val="766D65"/>
                </a:solidFill>
                <a:latin typeface="DengXian Light"/>
                <a:ea typeface="DengXian Light"/>
                <a:cs typeface="DengXian Light"/>
              </a:rPr>
              <a:t>将运营经验拆成流程、规则与可执行工具</a:t>
            </a:r>
            <a:endParaRPr sz="1125" b="0">
              <a:solidFill>
                <a:srgbClr val="706D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30446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1EE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1C037BC9-5D24-4985-9153-63077A312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133350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42320"/>
                </a:solidFill>
              </a:defRPr>
            </a:pP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▸ 洞察拆解</a:t>
            </a:r>
            <a:endParaRPr sz="1350" b="1">
              <a:solidFill>
                <a:srgbClr val="242320"/>
              </a:solidFill>
            </a:endParaRPr>
          </a:p>
        </p:txBody>
      </p:sp>
      <p:sp>
        <p:nvSpPr>
          <p:cNvPr id="60" name="矩形 59">
            <a:extLst xmlns:a="http://schemas.openxmlformats.org/drawingml/2006/main">
              <a:ext uri="{FF2B5EF4-FFF2-40B4-BE49-F238E27FC236}">
                <a16:creationId xmlns:a16="http://schemas.microsoft.com/office/drawing/2014/main" id="{C9E11897-CD06-4B50-9EC1-95BDAD177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400050"/>
            <a:ext cx="857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AD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031387F3-871E-472F-93BB-22074AECF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66750"/>
            <a:ext cx="784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2025" b="1">
                <a:solidFill>
                  <a:srgbClr val="242320"/>
                </a:solidFill>
              </a:defRPr>
            </a:pPr>
            <a:r>
              <a:rPr sz="2025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Ⅲ. AI融入运营闭环</a:t>
            </a:r>
            <a:endParaRPr sz="2025" b="1">
              <a:solidFill>
                <a:srgbClr val="242320"/>
              </a:solidFill>
            </a:endParaRPr>
          </a:p>
        </p:txBody>
      </p:sp>
      <p:sp>
        <p:nvSpPr>
          <p:cNvPr id="39" name="矩形 38">
            <a:extLst xmlns:a="http://schemas.openxmlformats.org/drawingml/2006/main">
              <a:ext uri="{FF2B5EF4-FFF2-40B4-BE49-F238E27FC236}">
                <a16:creationId xmlns:a16="http://schemas.microsoft.com/office/drawing/2014/main" id="{61FE1646-A4CB-47A5-9C75-8BBCA6049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6000750"/>
            <a:ext cx="7924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ADA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矩形 39">
            <a:extLst xmlns:a="http://schemas.openxmlformats.org/drawingml/2006/main">
              <a:ext uri="{FF2B5EF4-FFF2-40B4-BE49-F238E27FC236}">
                <a16:creationId xmlns:a16="http://schemas.microsoft.com/office/drawing/2014/main" id="{41AF3CA1-D842-456A-8A6B-2EBC73073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400800"/>
            <a:ext cx="571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1">
                <a:solidFill>
                  <a:srgbClr val="242320"/>
                </a:solidFill>
              </a:defRPr>
            </a:pPr>
            <a:r>
              <a:rPr sz="1575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</a:rPr>
              <a:t>在线体验｜</a:t>
            </a:r>
            <a:r>
              <a:rPr sz="1575" b="1">
                <a:solidFill>
                  <a:srgbClr val="333229"/>
                </a:solidFill>
                <a:latin typeface="DINNextLTPro-Regular"/>
                <a:ea typeface="DINNextLTPro-Regular"/>
                <a:cs typeface="DINNextLTPro-Regular"/>
                <a:hlinkClick xmlns:r="http://schemas.openxmlformats.org/officeDocument/2006/relationships" r:id="Raea353fc40cb42a4"/>
              </a:rPr>
              <a:t>circle-ops-studio-pages.pages.dev</a:t>
            </a:r>
            <a:endParaRPr sz="1575" b="1">
              <a:solidFill>
                <a:srgbClr val="242320"/>
              </a:solidFill>
            </a:endParaRPr>
          </a:p>
        </p:txBody>
      </p:sp>
      <p:sp>
        <p:nvSpPr>
          <p:cNvPr id="73" name="矩形 72">
            <a:extLst xmlns:a="http://schemas.openxmlformats.org/drawingml/2006/main">
              <a:ext uri="{FF2B5EF4-FFF2-40B4-BE49-F238E27FC236}">
                <a16:creationId xmlns:a16="http://schemas.microsoft.com/office/drawing/2014/main" id="{EECD0E50-18E6-4D19-A8FF-C47C0BB03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62885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42320"/>
                </a:solidFill>
              </a:defRPr>
            </a:pP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▸ 文案创作</a:t>
            </a:r>
            <a:endParaRPr sz="1600" b="1">
              <a:solidFill>
                <a:srgbClr val="242320"/>
              </a:solidFill>
            </a:endParaRPr>
          </a:p>
        </p:txBody>
      </p:sp>
      <p:sp>
        <p:nvSpPr>
          <p:cNvPr id="74" name="矩形 73">
            <a:extLst xmlns:a="http://schemas.openxmlformats.org/drawingml/2006/main">
              <a:ext uri="{FF2B5EF4-FFF2-40B4-BE49-F238E27FC236}">
                <a16:creationId xmlns:a16="http://schemas.microsoft.com/office/drawing/2014/main" id="{69F697E0-4E7D-42F0-B17C-20332BE10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390" y="4203065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42320"/>
                </a:solidFill>
              </a:defRPr>
            </a:pPr>
            <a:r>
              <a:rPr sz="1350" b="1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▸ 数据复盘</a:t>
            </a:r>
            <a:endParaRPr sz="1350" b="1">
              <a:solidFill>
                <a:srgbClr val="242320"/>
              </a:solidFill>
            </a:endParaRPr>
          </a:p>
        </p:txBody>
      </p:sp>
      <p:sp>
        <p:nvSpPr>
          <p:cNvPr id="75" name="文本框 74">
            <a:extLst xmlns:a="http://schemas.openxmlformats.org/drawingml/2006/main">
              <a:ext uri="{FF2B5EF4-FFF2-40B4-BE49-F238E27FC236}">
                <a16:creationId xmlns:a16="http://schemas.microsoft.com/office/drawing/2014/main" id="{615DCBE4-EB10-4E03-96BF-9C2DEC388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8415" y="2762885"/>
            <a:ext cx="4636135" cy="95313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基于平台、人群与语气生成多版本初稿</a:t>
            </a:r>
            <a:endParaRPr sz="1400"/>
          </a:p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由运营二次编辑把控质量，缩短内容生产链路</a:t>
            </a:r>
            <a:endParaRPr sz="1400"/>
          </a:p>
        </p:txBody>
      </p:sp>
      <p:sp>
        <p:nvSpPr>
          <p:cNvPr id="79" name="文本框 78">
            <a:extLst xmlns:a="http://schemas.openxmlformats.org/drawingml/2006/main">
              <a:ext uri="{FF2B5EF4-FFF2-40B4-BE49-F238E27FC236}">
                <a16:creationId xmlns:a16="http://schemas.microsoft.com/office/drawing/2014/main" id="{45D22D44-1797-4481-8535-2B033CDC5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221480"/>
            <a:ext cx="4641215" cy="5219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接收手动数据、后台截图或 CSV</a:t>
            </a:r>
            <a:endParaRPr sz="1400"/>
          </a:p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把浏览与互动指标转化为下一轮可执行建议</a:t>
            </a:r>
            <a:endParaRPr sz="1400"/>
          </a:p>
        </p:txBody>
      </p:sp>
      <p:sp>
        <p:nvSpPr>
          <p:cNvPr id="81" name="文本框 80">
            <a:extLst xmlns:a="http://schemas.openxmlformats.org/drawingml/2006/main">
              <a:ext uri="{FF2B5EF4-FFF2-40B4-BE49-F238E27FC236}">
                <a16:creationId xmlns:a16="http://schemas.microsoft.com/office/drawing/2014/main" id="{1955347C-7896-429F-B469-0BD3F19D6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8415" y="1326515"/>
            <a:ext cx="4504690" cy="5219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拆解爆款内容的钩子、结构、情绪与用户痛点</a:t>
            </a:r>
            <a:endParaRPr sz="1400"/>
          </a:p>
          <a:p xmlns:a="http://schemas.openxmlformats.org/drawingml/2006/main">
            <a:r>
              <a:rPr sz="1400">
                <a:solidFill>
                  <a:srgbClr val="333229"/>
                </a:solidFill>
                <a:latin typeface="DengXian"/>
                <a:ea typeface="DengXian"/>
                <a:cs typeface="DengXian"/>
              </a:rPr>
              <a:t>减少凭感觉选题，提升洞察与判断效率</a:t>
            </a:r>
            <a:endParaRPr sz="1400"/>
          </a:p>
        </p:txBody>
      </p:sp>
      <p:pic>
        <p:nvPicPr>
          <p:cNvPr id="93" name="图片 8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a7c91080224c12"/>
          <a:srcRect xmlns:a="http://schemas.openxmlformats.org/drawingml/2006/main" l="0" t="2" r="0" b="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" y="6953250"/>
            <a:ext cx="7524750" cy="3810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59619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1EE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a0097b78e14d91"/>
          <a:srcRect xmlns:a="http://schemas.openxmlformats.org/drawingml/2006/main" l="12" t="0" r="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47750" y="179407"/>
            <a:ext cx="6477000" cy="3641687"/>
          </a:xfrm>
          <a:prstGeom xmlns:a="http://schemas.openxmlformats.org/drawingml/2006/main" prst="rect">
            <a:avLst/>
          </a:prstGeom>
        </p:spPr>
      </p:pic>
      <p:pic>
        <p:nvPicPr>
          <p:cNvPr id="5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3cd2e9180f46f3"/>
          <a:srcRect xmlns:a="http://schemas.openxmlformats.org/drawingml/2006/main" l="0" t="126" r="0" b="12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47750" y="3899194"/>
            <a:ext cx="6477000" cy="3631613"/>
          </a:xfrm>
          <a:prstGeom xmlns:a="http://schemas.openxmlformats.org/drawingml/2006/main" prst="rect">
            <a:avLst/>
          </a:prstGeom>
        </p:spPr>
      </p:pic>
      <p:pic>
        <p:nvPicPr>
          <p:cNvPr id="6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ab6e6713134006"/>
          <a:srcRect xmlns:a="http://schemas.openxmlformats.org/drawingml/2006/main" l="373" t="0" r="37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57112" y="7600950"/>
            <a:ext cx="6458277" cy="36576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760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2026-08-19T12:21:23.5950000Z</dcterms:created>
  <dcterms:modified xsi:type="dcterms:W3CDTF">2026-08-19T12:21:23.5950000Z</dcterms:modified>
</coreProperties>
</file>